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62" r:id="rId2"/>
    <p:sldId id="399" r:id="rId3"/>
    <p:sldId id="398" r:id="rId4"/>
    <p:sldId id="400" r:id="rId5"/>
    <p:sldId id="401" r:id="rId6"/>
    <p:sldId id="402" r:id="rId7"/>
    <p:sldId id="412" r:id="rId8"/>
    <p:sldId id="403" r:id="rId9"/>
    <p:sldId id="413" r:id="rId10"/>
    <p:sldId id="396" r:id="rId11"/>
    <p:sldId id="414" r:id="rId12"/>
    <p:sldId id="383" r:id="rId13"/>
    <p:sldId id="384" r:id="rId14"/>
    <p:sldId id="385" r:id="rId15"/>
    <p:sldId id="404" r:id="rId16"/>
    <p:sldId id="405" r:id="rId17"/>
    <p:sldId id="406" r:id="rId18"/>
    <p:sldId id="407" r:id="rId19"/>
    <p:sldId id="408" r:id="rId20"/>
    <p:sldId id="387" r:id="rId21"/>
    <p:sldId id="386" r:id="rId22"/>
    <p:sldId id="388" r:id="rId23"/>
    <p:sldId id="389" r:id="rId24"/>
    <p:sldId id="390" r:id="rId25"/>
    <p:sldId id="391" r:id="rId26"/>
    <p:sldId id="392" r:id="rId27"/>
    <p:sldId id="393" r:id="rId28"/>
    <p:sldId id="409" r:id="rId29"/>
    <p:sldId id="410" r:id="rId30"/>
  </p:sldIdLst>
  <p:sldSz cx="9144000" cy="5715000" type="screen16x10"/>
  <p:notesSz cx="6808788" cy="9942513"/>
  <p:embeddedFontLst>
    <p:embeddedFont>
      <p:font typeface="Arial Black" panose="020B0A04020102020204" pitchFamily="34" charset="0"/>
      <p:bold r:id="rId32"/>
    </p:embeddedFont>
    <p:embeddedFont>
      <p:font typeface="G마켓 산스 Bold" panose="02000000000000000000" pitchFamily="50" charset="-127"/>
      <p:regular r:id="rId33"/>
    </p:embeddedFont>
    <p:embeddedFont>
      <p:font typeface="나눔고딕" panose="020D0604000000000000" pitchFamily="50" charset="-127"/>
      <p:regular r:id="rId34"/>
      <p:bold r:id="rId35"/>
    </p:embeddedFont>
    <p:embeddedFont>
      <p:font typeface="맑은 고딕" panose="020B0503020000020004" pitchFamily="50" charset="-127"/>
      <p:regular r:id="rId36"/>
      <p:bold r:id="rId37"/>
    </p:embeddedFont>
    <p:embeddedFont>
      <p:font typeface="배달의민족 도현" panose="020B0600000101010101" pitchFamily="50" charset="-127"/>
      <p:regular r:id="rId38"/>
    </p:embeddedFont>
    <p:embeddedFont>
      <p:font typeface="여기어때 잘난체" panose="020B0600000101010101" pitchFamily="50" charset="-127"/>
      <p:bold r:id="rId3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3F9"/>
    <a:srgbClr val="FF3300"/>
    <a:srgbClr val="FF6600"/>
    <a:srgbClr val="000066"/>
    <a:srgbClr val="DBDBDB"/>
    <a:srgbClr val="7F7F7F"/>
    <a:srgbClr val="00275E"/>
    <a:srgbClr val="FF6D00"/>
    <a:srgbClr val="FFFFFF"/>
    <a:srgbClr val="5FB5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68" autoAdjust="0"/>
    <p:restoredTop sz="94660"/>
  </p:normalViewPr>
  <p:slideViewPr>
    <p:cSldViewPr>
      <p:cViewPr>
        <p:scale>
          <a:sx n="150" d="100"/>
          <a:sy n="150" d="100"/>
        </p:scale>
        <p:origin x="1080" y="-14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5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5BC5A58A-5279-47EB-AFB9-E756396A9A7E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46125"/>
            <a:ext cx="59642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879" y="4722695"/>
            <a:ext cx="5447030" cy="4474131"/>
          </a:xfrm>
          <a:prstGeom prst="rect">
            <a:avLst/>
          </a:prstGeom>
        </p:spPr>
        <p:txBody>
          <a:bodyPr vert="horz" lIns="91431" tIns="45716" rIns="91431" bIns="45716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3662"/>
            <a:ext cx="2950475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738" y="9443662"/>
            <a:ext cx="2950475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737F0BF4-B792-4F7D-891F-23E83B365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8871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6D32A-B1F8-47D5-0C50-63EB87C8E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607691-2CD0-6357-D512-900F39F001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BE2EDD0-9CAD-EF9E-D177-5EF4819AB6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332DA22-347D-82AF-0B47-668A1BAD8C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8384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A9D76-54C2-9F0D-B1AB-8F852B261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FD20953-3C4C-933D-D43D-5B8F344604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F4B648F-3182-EC8F-652A-EE106BFF9A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B10B504-1ECC-66DE-DEF8-D291465901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2330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C1DC5-50B4-33BB-0069-894CDAC33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4631883-B5CF-36F2-1973-1185568DAA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99BE840-2E35-E1BB-BEEC-2BD66296C2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8DD64D7-61E7-E097-DA8E-EEAA2A7B3C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405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F40BF-84E9-299B-3CFE-BE66E3A45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1057522-3B3C-87A6-DAE0-A7A7DACAE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DF6B436-C445-9BED-8204-5A4C5FE520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B0D6DE-EA74-FE62-C7E1-D8D9D03D7E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297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24AF4-06A3-6A3A-7EDA-7D8BF6A01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6BB2486-4B42-2D50-602B-F861436688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A55F15-4790-7600-2471-A9F5493E6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B4E23EF-9E18-DE4A-E504-46C59F23FC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4550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0B468-EF2E-96A6-4B77-16DD10655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B96E688-6062-B0F8-D832-6F65638496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97E0815-29C1-4AC1-2D49-A9C1695A64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4B3436D-7D34-1F9D-166F-06794D1B79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3853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66DD3-1015-2A8D-42D0-7148D01B5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3977198-EB93-3F09-C986-B5DB77783D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BD1320C-2D3A-67D2-C8A5-1F906C1481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627F1CC-AB4A-7612-95CF-73C08DA929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6912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7DA03-726C-5D2B-E8FD-E5A60C007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C4E6BDA-0FDD-653A-7FCE-38C7620932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D369EDB-49FD-4EA7-2242-519006148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78A6E28-0ED5-0773-C594-C544D19F14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61963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5B885-6779-99C4-A1C1-AB7D357D7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F045569-DED2-6D54-7D8C-8F3785DC43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030B35F-451E-98C1-6BD9-D65B06D72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6E07751-2281-F12A-2CAE-EEF3CF227A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28174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37CF5-D9E0-8776-5383-36AA43254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67A22C6-79E0-F8D2-5D91-36CD544807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837665F-E041-926B-8710-4991B42966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AC1801A-BF94-BE85-434E-A62CAF4545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4800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2A32E-9C92-648A-B6B6-6A194A336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8503501-E526-02D3-0DDB-314AA7E81F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78E0484-3BA0-EF03-A0B9-F4D40F4262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AA1A1CA-FBF6-1E46-3547-B5807C2AD0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440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597C1-73F0-A438-44A1-10B244E01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4DC927D-C678-82B8-F737-80E4C9F5D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48D29F0-D4F7-49BB-C1D0-2B3A08B6D6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1B2A469-FC44-F575-D31A-ED13C25C80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6729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2B88E-B594-FDED-3895-B4A39FD55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6084824-D65B-65D5-CC1B-C54F9C72AD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2556D45-CB84-A8BA-F75B-83F107C1A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4A58B06-E0AD-AC5E-A5E6-2F01E1EBCA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6998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862FA-CFA7-5E93-7325-D8B97E440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B1F72C3-A7D3-D313-5199-6DAF562DA1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FB2D0B0-CC49-F036-BA7D-A6477D6CCA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4341870-5A01-1FB6-4B39-1CA2856CE4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283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A585D-31D3-231A-F239-E4A30FE61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5056732-C611-6A4D-78E1-888AB69915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B3509E8-DF51-4CD9-FB62-F32A3E31FF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7EE0A3A-52EF-B2E3-3845-A2A040CD77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55326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6DA79-86AC-E872-2051-5833D59B2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1238D39-87E9-02E8-F36C-DF2CFC8726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F3AEE99-01AA-753B-01CC-DABB3D2081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213510-78EE-5327-A14C-1D5462C80B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39056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3175D-CE90-1E94-411D-127949787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6288C16-27D3-A4BC-1665-AC1CF78362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327788C-DA62-3613-19A6-140D1D9B68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5651B88-14E1-755B-ABFF-C1E55C6C57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3564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777A6-03D3-9F6F-19D2-0B06896A0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5691435-B26C-ECE7-FFD5-FA7A69D86C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5E8F877-93EC-B694-11DC-A8BFAB4EC2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10A71-5716-B66E-BE0B-54E45B6CD6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34624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E29D0-EB0C-916F-7C98-693BCE90E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0551291-1DBA-CFD9-4E98-D2FDCACDB1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6AE788-5A91-1F3A-79B7-32CE74895E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C3F3428-5C39-593F-A8DB-1E5A696159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49732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0F4CE-9B77-09A9-411D-7B3CF800E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A56A34B-3CB7-C7AB-FFD9-9CAEB36A2D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69D7448-CE72-78D9-F869-DC897CD7B0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C864E11-1140-C1D8-F995-5FAC303EA3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1010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79DF0-2692-B4BF-DB9D-964D03295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5D9C935-A6F6-9AFC-2D52-2F0DC1C75C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D65A50F-408A-FEA3-6090-6481B91B76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6016047-3D93-40BB-55FB-75EB8E2FEB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267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48372-033A-D902-D084-A7A1D0A8B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186FD29-2718-AEED-DEA6-5CE22597A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F6EDF78-56BA-28E4-B124-BB8461B06C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FE24B2-25D6-E296-5032-0D276648BC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9114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9A3A0-6269-BE3D-1AFF-286138DB2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D75BDB3-C1B2-0894-25E4-0102F0EB8D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909E945-4B9C-602C-827B-AD340E6CD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01A73A2-6349-2B4E-EE11-34E14BDFF7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1106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8236D-3EB6-B496-26AB-1A9EB04E0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A2861CB-E3E8-4C1B-A36A-B7207B896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DEB3C43-CA5F-B3DF-D00C-40AD1DDE2A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739477-DCCB-7F19-03C6-B389F24687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481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52781-2AA1-8BD3-DF90-AD08E5439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35A447A-133B-5531-BFFB-4019105320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46C0AC4-0A00-019C-E395-60129A66BF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1BAAE63-EAE4-BC8B-3EAD-9FF8D64417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6317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90B3A-4D5E-A109-F2AA-2F7F122FE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5884E8E-E2F2-0760-B9FD-F71ABC03C7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D84213F-6437-836D-2CD3-1D3286EDF4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A845EE-CF48-0D9D-5B63-73CA61B23C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5853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3A914-E36A-0B61-A49C-D664B7DE2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BC4A2DA-BC5C-6381-A951-E459D37C4E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8C09925-A3FF-505E-8DA2-C7CE610962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668E660-E400-82A5-0E08-7557A461C3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099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86C41-AE05-7A2F-4800-425F10DB2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01850A6-AC05-B832-2CC9-127186F91A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9E980A7-A588-FE64-6ABF-35A5C8501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E611C36-D6A3-9C8F-5AB1-39674A0386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1145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9967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590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288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991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209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651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8932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0655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6723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4557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9150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5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wp.ubipos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wp.ubipos.com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B5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245449" y="2300592"/>
            <a:ext cx="39196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세원아토스</a:t>
            </a:r>
            <a:r>
              <a:rPr lang="en-US" altLang="ko-KR" sz="2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24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레온포스</a:t>
            </a:r>
            <a:r>
              <a:rPr lang="ko-KR" altLang="en-US" sz="2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메뉴얼</a:t>
            </a:r>
            <a:endParaRPr lang="en-US" altLang="ko-KR" sz="24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755576" y="2857500"/>
            <a:ext cx="4824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1259632" y="2895695"/>
            <a:ext cx="390548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Training</a:t>
            </a:r>
            <a:r>
              <a:rPr lang="ko-KR" altLang="en-US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 </a:t>
            </a:r>
            <a:r>
              <a:rPr lang="en-US" altLang="ko-KR" sz="13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Manual_KSNET</a:t>
            </a:r>
            <a:r>
              <a:rPr lang="en-US" altLang="ko-KR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 KSCAT</a:t>
            </a:r>
            <a:r>
              <a:rPr lang="ko-KR" altLang="en-US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 </a:t>
            </a:r>
            <a:r>
              <a:rPr lang="en-US" altLang="ko-KR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Version</a:t>
            </a:r>
          </a:p>
        </p:txBody>
      </p:sp>
      <p:pic>
        <p:nvPicPr>
          <p:cNvPr id="4" name="Picture 3" descr="D:\바탕화면정리\20170307\mwc2017홍보영상촬영자료\나_제패트로닉스 제품사진 및 로고\체큐리티로고.png">
            <a:extLst>
              <a:ext uri="{FF2B5EF4-FFF2-40B4-BE49-F238E27FC236}">
                <a16:creationId xmlns:a16="http://schemas.microsoft.com/office/drawing/2014/main" id="{C2291131-7A4A-F01D-E47F-A395C9FBB4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-678" r="77530" b="65909"/>
          <a:stretch/>
        </p:blipFill>
        <p:spPr bwMode="auto">
          <a:xfrm>
            <a:off x="755576" y="2300420"/>
            <a:ext cx="465504" cy="493602"/>
          </a:xfrm>
          <a:prstGeom prst="rect">
            <a:avLst/>
          </a:prstGeom>
          <a:noFill/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0830A0F-716C-F5CB-2060-F739FDFFA1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775" y="5305772"/>
            <a:ext cx="1341138" cy="29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90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1F816-B57B-0F51-F1DC-62B129DBA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15B26E90-7336-D5CC-6244-438D13AB751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85A01951-4BAB-7EFE-7198-6C4763B5058E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4.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관련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프로그램 설치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395200E-6331-B991-63E7-2551000D57AF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613F70B-D8B5-226B-DD7E-1F9B383CC3CA}"/>
              </a:ext>
            </a:extLst>
          </p:cNvPr>
          <p:cNvSpPr/>
          <p:nvPr/>
        </p:nvSpPr>
        <p:spPr>
          <a:xfrm>
            <a:off x="251518" y="1109650"/>
            <a:ext cx="8280921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5. KSKAT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실행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CFBB376-D8C2-FEFE-5F3B-96032E322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661766"/>
            <a:ext cx="3870144" cy="3773229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FB98C98A-A338-3D96-F889-430DBF78EC14}"/>
              </a:ext>
            </a:extLst>
          </p:cNvPr>
          <p:cNvSpPr/>
          <p:nvPr/>
        </p:nvSpPr>
        <p:spPr>
          <a:xfrm>
            <a:off x="439456" y="5209365"/>
            <a:ext cx="919712" cy="176435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E1B598-FF80-0963-C5E9-132AAE637947}"/>
              </a:ext>
            </a:extLst>
          </p:cNvPr>
          <p:cNvSpPr txBox="1"/>
          <p:nvPr/>
        </p:nvSpPr>
        <p:spPr>
          <a:xfrm>
            <a:off x="238820" y="5021337"/>
            <a:ext cx="288215" cy="237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30016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F69F3-E798-A6E1-8534-DD21F2E6E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52584825-24DC-A010-99E2-F55AE35A17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1623466"/>
            <a:ext cx="4647127" cy="332226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C4AD7183-F945-980D-BF34-CA0C5C1935DC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4504F205-32F4-D346-7859-2E64781F33C6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1. LOGIN &gt;&gt;&gt; </a:t>
            </a:r>
            <a:r>
              <a:rPr lang="en-US" altLang="ko-KR" sz="13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TEST </a:t>
            </a:r>
            <a:r>
              <a:rPr lang="ko-KR" altLang="en-US" sz="1300" dirty="0" err="1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진행시</a:t>
            </a:r>
            <a:r>
              <a:rPr lang="ko-KR" altLang="en-US" sz="13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en-US" altLang="ko-KR" sz="13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!!!</a:t>
            </a:r>
            <a:endParaRPr lang="ko-KR" altLang="en-US" sz="13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743F65F-0D84-560F-86C5-F611192060E2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6C45AB-0D1D-4630-0343-A032AE5982E8}"/>
              </a:ext>
            </a:extLst>
          </p:cNvPr>
          <p:cNvSpPr txBox="1"/>
          <p:nvPr/>
        </p:nvSpPr>
        <p:spPr>
          <a:xfrm>
            <a:off x="5004048" y="1705372"/>
            <a:ext cx="3474028" cy="527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sz="10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세원아토스에서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제공받은 업체코드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매장코드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비밀번호로 </a:t>
            </a:r>
            <a:b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로그인 해주세요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1263EBC-07C3-E854-2D7B-CB685817DA7A}"/>
              </a:ext>
            </a:extLst>
          </p:cNvPr>
          <p:cNvSpPr/>
          <p:nvPr/>
        </p:nvSpPr>
        <p:spPr>
          <a:xfrm>
            <a:off x="251519" y="1035484"/>
            <a:ext cx="331237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Site URL :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hlinkClick r:id="rId4"/>
              </a:rPr>
              <a:t>https://swpt.ubipos.com/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941F0B1-DBB9-8F12-4AE9-4F8CEF9CF886}"/>
              </a:ext>
            </a:extLst>
          </p:cNvPr>
          <p:cNvSpPr/>
          <p:nvPr/>
        </p:nvSpPr>
        <p:spPr>
          <a:xfrm>
            <a:off x="2928216" y="948454"/>
            <a:ext cx="492363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접속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A62CF2F-470B-8FE4-12F7-9A62A70E0C0C}"/>
              </a:ext>
            </a:extLst>
          </p:cNvPr>
          <p:cNvSpPr/>
          <p:nvPr/>
        </p:nvSpPr>
        <p:spPr>
          <a:xfrm>
            <a:off x="2980681" y="2446883"/>
            <a:ext cx="1800200" cy="1080120"/>
          </a:xfrm>
          <a:prstGeom prst="roundRect">
            <a:avLst/>
          </a:prstGeom>
          <a:noFill/>
          <a:ln>
            <a:solidFill>
              <a:srgbClr val="FF33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0E6DC5C2-06BC-CF9D-0E16-19CD70443C7F}"/>
              </a:ext>
            </a:extLst>
          </p:cNvPr>
          <p:cNvSpPr/>
          <p:nvPr/>
        </p:nvSpPr>
        <p:spPr>
          <a:xfrm>
            <a:off x="2836664" y="226714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503436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B200F-5E30-1795-1E4B-D61E44257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4F4715D8-5280-8BE4-3739-73ABB123E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1623466"/>
            <a:ext cx="4647127" cy="332226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4A2C1611-8891-2995-D58B-3E714D8B857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034D742E-8FC7-3613-2989-E2CB5049607C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1. LOGIN &gt;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실운영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세팅시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!!!</a:t>
            </a:r>
            <a:endParaRPr lang="ko-KR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3132976-52CD-990D-9EDB-EBE8DDC42403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8E0366-7359-7CF4-144E-C6EFB04D5C09}"/>
              </a:ext>
            </a:extLst>
          </p:cNvPr>
          <p:cNvSpPr txBox="1"/>
          <p:nvPr/>
        </p:nvSpPr>
        <p:spPr>
          <a:xfrm>
            <a:off x="5004048" y="1705372"/>
            <a:ext cx="3474028" cy="527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sz="10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세원아토스에서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제공받은 업체코드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매장코드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비밀번호로 </a:t>
            </a:r>
            <a:b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로그인 해주세요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3F39555-16A4-FFB7-4D53-1914371D5AC7}"/>
              </a:ext>
            </a:extLst>
          </p:cNvPr>
          <p:cNvSpPr/>
          <p:nvPr/>
        </p:nvSpPr>
        <p:spPr>
          <a:xfrm>
            <a:off x="251519" y="1035484"/>
            <a:ext cx="331237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Site URL :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hlinkClick r:id="rId4"/>
              </a:rPr>
              <a:t>https://swp.ubipos.com/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B1212AA-8D41-0F0E-E3BD-B7DDB4C32AA0}"/>
              </a:ext>
            </a:extLst>
          </p:cNvPr>
          <p:cNvSpPr/>
          <p:nvPr/>
        </p:nvSpPr>
        <p:spPr>
          <a:xfrm>
            <a:off x="2928216" y="948454"/>
            <a:ext cx="492363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접속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D8548CCD-9BFA-5FD2-DF63-E325B6F693FD}"/>
              </a:ext>
            </a:extLst>
          </p:cNvPr>
          <p:cNvSpPr/>
          <p:nvPr/>
        </p:nvSpPr>
        <p:spPr>
          <a:xfrm>
            <a:off x="2980681" y="2446883"/>
            <a:ext cx="1800200" cy="1080120"/>
          </a:xfrm>
          <a:prstGeom prst="roundRect">
            <a:avLst/>
          </a:prstGeom>
          <a:noFill/>
          <a:ln>
            <a:solidFill>
              <a:srgbClr val="FF33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03B419A-F56D-E49A-5E7A-C8DDC10990E8}"/>
              </a:ext>
            </a:extLst>
          </p:cNvPr>
          <p:cNvSpPr/>
          <p:nvPr/>
        </p:nvSpPr>
        <p:spPr>
          <a:xfrm>
            <a:off x="2836664" y="226714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577208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15EE3-13B9-C9B8-5D09-D4C4CC43A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E5274AE-6FF2-0C52-AC78-05C504007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47" y="1406874"/>
            <a:ext cx="8733002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3AAFCB99-BA28-26D2-CE1A-AABFBC90F8A6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1ED1F551-21C3-E5DD-A505-6FFAF9776407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79E22189-647C-B162-D0BB-E7FCA4B0A7E0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9643C64-EA47-D171-7790-303329207BDF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-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판매관리 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판매등록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바코드 스캔 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or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품번 조회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색상 및 사이즈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+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추가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F5A81AE-D85B-5901-141E-F1D0CF4004B3}"/>
              </a:ext>
            </a:extLst>
          </p:cNvPr>
          <p:cNvSpPr/>
          <p:nvPr/>
        </p:nvSpPr>
        <p:spPr>
          <a:xfrm>
            <a:off x="221899" y="2257621"/>
            <a:ext cx="361083" cy="36004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3296DBE-8377-3122-C140-A758F188A071}"/>
              </a:ext>
            </a:extLst>
          </p:cNvPr>
          <p:cNvSpPr/>
          <p:nvPr/>
        </p:nvSpPr>
        <p:spPr>
          <a:xfrm>
            <a:off x="2156" y="219510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0FCF98-DBF3-DAA7-72C9-3FC8FD8221AC}"/>
              </a:ext>
            </a:extLst>
          </p:cNvPr>
          <p:cNvSpPr/>
          <p:nvPr/>
        </p:nvSpPr>
        <p:spPr>
          <a:xfrm>
            <a:off x="827584" y="1974027"/>
            <a:ext cx="111600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672C9443-97E6-FD45-FCB0-5392031F83C0}"/>
              </a:ext>
            </a:extLst>
          </p:cNvPr>
          <p:cNvSpPr/>
          <p:nvPr/>
        </p:nvSpPr>
        <p:spPr>
          <a:xfrm>
            <a:off x="573456" y="195473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28E32A32-BAD7-EB48-A2AF-8F9C80E2262C}"/>
              </a:ext>
            </a:extLst>
          </p:cNvPr>
          <p:cNvSpPr/>
          <p:nvPr/>
        </p:nvSpPr>
        <p:spPr>
          <a:xfrm>
            <a:off x="4821772" y="195490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8F6B720A-4604-7484-06DF-D325A3B7E8A3}"/>
              </a:ext>
            </a:extLst>
          </p:cNvPr>
          <p:cNvSpPr/>
          <p:nvPr/>
        </p:nvSpPr>
        <p:spPr>
          <a:xfrm>
            <a:off x="5730354" y="1972279"/>
            <a:ext cx="61200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639009F8-25D5-D15D-A16E-72BF7836644D}"/>
              </a:ext>
            </a:extLst>
          </p:cNvPr>
          <p:cNvSpPr/>
          <p:nvPr/>
        </p:nvSpPr>
        <p:spPr>
          <a:xfrm>
            <a:off x="5562425" y="210456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FB0FE74-F4D6-C3A9-1A12-12AA9E390F15}"/>
              </a:ext>
            </a:extLst>
          </p:cNvPr>
          <p:cNvSpPr/>
          <p:nvPr/>
        </p:nvSpPr>
        <p:spPr>
          <a:xfrm>
            <a:off x="6520979" y="1974591"/>
            <a:ext cx="39859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BF876E1A-1B13-098D-85AD-5F025AE1B2C8}"/>
              </a:ext>
            </a:extLst>
          </p:cNvPr>
          <p:cNvSpPr/>
          <p:nvPr/>
        </p:nvSpPr>
        <p:spPr>
          <a:xfrm>
            <a:off x="6277391" y="19611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37CEE20-505B-04DA-927B-A752C7A92450}"/>
              </a:ext>
            </a:extLst>
          </p:cNvPr>
          <p:cNvSpPr/>
          <p:nvPr/>
        </p:nvSpPr>
        <p:spPr>
          <a:xfrm>
            <a:off x="1870965" y="195473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ADBAB60C-DECD-0F7C-3B7F-B20D66799BD2}"/>
              </a:ext>
            </a:extLst>
          </p:cNvPr>
          <p:cNvSpPr/>
          <p:nvPr/>
        </p:nvSpPr>
        <p:spPr>
          <a:xfrm>
            <a:off x="2106900" y="1974027"/>
            <a:ext cx="100800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F087031-73C6-D512-19C3-AEBC1B2FD774}"/>
              </a:ext>
            </a:extLst>
          </p:cNvPr>
          <p:cNvSpPr/>
          <p:nvPr/>
        </p:nvSpPr>
        <p:spPr>
          <a:xfrm>
            <a:off x="5069262" y="1972279"/>
            <a:ext cx="54000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1796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0EFD0-0B7D-FA8B-5C87-910D0CBB7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B287F608-5ECB-927D-09FC-70DBD6D77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47" y="1406874"/>
            <a:ext cx="8733002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3631FDFE-0F20-0EDD-A58D-A94BDA6A1C84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AFF5369D-9BC7-2D59-E78A-F2F4923DC1CF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27C5353E-A338-132B-F032-7E46633AD552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650A6A7-25C8-B077-E7B2-C331EE39EDF8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A.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카드결제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0B915FC-E456-7646-BC1E-876909AB15D8}"/>
              </a:ext>
            </a:extLst>
          </p:cNvPr>
          <p:cNvSpPr/>
          <p:nvPr/>
        </p:nvSpPr>
        <p:spPr>
          <a:xfrm>
            <a:off x="842460" y="52477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13C2E77-675D-E606-D8D7-04CFE103707B}"/>
              </a:ext>
            </a:extLst>
          </p:cNvPr>
          <p:cNvSpPr/>
          <p:nvPr/>
        </p:nvSpPr>
        <p:spPr>
          <a:xfrm>
            <a:off x="647273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63C213C4-09CC-F5F2-2F8E-210A43BF92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691680" y="5294876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30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B5EFB-12A3-A8BD-815D-80ED2C1F7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71B55D7E-F71D-A9AA-CDB6-99024A225A55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25A516A6-32B4-9702-0C9D-28CBD1719AA2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72EF4A2B-0FE2-15F9-63F1-F5283786FEB4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80094A3-E84E-F0BC-1271-9C517FADC26A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A.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_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카드결제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카드내역 확인 및 승인요청 클릭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진행중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(5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만원 이상 서명거래 확인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) 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확인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결제완료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D71331B-4383-572B-8047-470ECB5029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205" t="30202" r="33271" b="29938"/>
          <a:stretch>
            <a:fillRect/>
          </a:stretch>
        </p:blipFill>
        <p:spPr>
          <a:xfrm>
            <a:off x="251518" y="1909974"/>
            <a:ext cx="2975970" cy="2085865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0AE5F90-3F7C-BA3B-D4E7-ED29F27707F8}"/>
              </a:ext>
            </a:extLst>
          </p:cNvPr>
          <p:cNvSpPr/>
          <p:nvPr/>
        </p:nvSpPr>
        <p:spPr>
          <a:xfrm>
            <a:off x="1456034" y="3612715"/>
            <a:ext cx="579600" cy="234000"/>
          </a:xfrm>
          <a:prstGeom prst="roundRect">
            <a:avLst>
              <a:gd name="adj" fmla="val 16566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C51BF60-5C73-FC6D-005E-3716D1369B70}"/>
              </a:ext>
            </a:extLst>
          </p:cNvPr>
          <p:cNvSpPr/>
          <p:nvPr/>
        </p:nvSpPr>
        <p:spPr>
          <a:xfrm>
            <a:off x="1190747" y="3612715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D7CCA7C2-746D-665B-A03D-AE5C901DF3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623257" y="3733520"/>
            <a:ext cx="312757" cy="420124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5B0B24F9-A265-C429-8D6D-E29A4D94E74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4" t="6719" r="1219"/>
          <a:stretch>
            <a:fillRect/>
          </a:stretch>
        </p:blipFill>
        <p:spPr>
          <a:xfrm>
            <a:off x="3376440" y="2475998"/>
            <a:ext cx="2304256" cy="9538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F8D8E848-0551-2071-5BB5-34ECD3A56D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8414" y="2026460"/>
            <a:ext cx="2852600" cy="1820256"/>
          </a:xfrm>
          <a:prstGeom prst="rect">
            <a:avLst/>
          </a:prstGeom>
        </p:spPr>
      </p:pic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DB5FB68F-6A6E-9682-8378-CFEA858EE6E3}"/>
              </a:ext>
            </a:extLst>
          </p:cNvPr>
          <p:cNvSpPr/>
          <p:nvPr/>
        </p:nvSpPr>
        <p:spPr>
          <a:xfrm>
            <a:off x="7215188" y="2313243"/>
            <a:ext cx="585787" cy="389101"/>
          </a:xfrm>
          <a:custGeom>
            <a:avLst/>
            <a:gdLst>
              <a:gd name="connsiteX0" fmla="*/ 0 w 585787"/>
              <a:gd name="connsiteY0" fmla="*/ 287082 h 389101"/>
              <a:gd name="connsiteX1" fmla="*/ 107156 w 585787"/>
              <a:gd name="connsiteY1" fmla="*/ 187070 h 389101"/>
              <a:gd name="connsiteX2" fmla="*/ 57150 w 585787"/>
              <a:gd name="connsiteY2" fmla="*/ 329945 h 389101"/>
              <a:gd name="connsiteX3" fmla="*/ 200025 w 585787"/>
              <a:gd name="connsiteY3" fmla="*/ 208501 h 389101"/>
              <a:gd name="connsiteX4" fmla="*/ 342900 w 585787"/>
              <a:gd name="connsiteY4" fmla="*/ 137063 h 389101"/>
              <a:gd name="connsiteX5" fmla="*/ 357187 w 585787"/>
              <a:gd name="connsiteY5" fmla="*/ 287082 h 389101"/>
              <a:gd name="connsiteX6" fmla="*/ 457200 w 585787"/>
              <a:gd name="connsiteY6" fmla="*/ 101345 h 389101"/>
              <a:gd name="connsiteX7" fmla="*/ 514350 w 585787"/>
              <a:gd name="connsiteY7" fmla="*/ 44195 h 389101"/>
              <a:gd name="connsiteX8" fmla="*/ 550068 w 585787"/>
              <a:gd name="connsiteY8" fmla="*/ 1332 h 389101"/>
              <a:gd name="connsiteX9" fmla="*/ 564356 w 585787"/>
              <a:gd name="connsiteY9" fmla="*/ 72770 h 389101"/>
              <a:gd name="connsiteX10" fmla="*/ 571500 w 585787"/>
              <a:gd name="connsiteY10" fmla="*/ 122776 h 389101"/>
              <a:gd name="connsiteX11" fmla="*/ 585787 w 585787"/>
              <a:gd name="connsiteY11" fmla="*/ 208501 h 389101"/>
              <a:gd name="connsiteX12" fmla="*/ 528637 w 585787"/>
              <a:gd name="connsiteY12" fmla="*/ 301370 h 389101"/>
              <a:gd name="connsiteX13" fmla="*/ 321468 w 585787"/>
              <a:gd name="connsiteY13" fmla="*/ 387095 h 389101"/>
              <a:gd name="connsiteX14" fmla="*/ 235743 w 585787"/>
              <a:gd name="connsiteY14" fmla="*/ 387095 h 38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5787" h="389101">
                <a:moveTo>
                  <a:pt x="0" y="287082"/>
                </a:moveTo>
                <a:cubicBezTo>
                  <a:pt x="13393" y="270340"/>
                  <a:pt x="97399" y="160237"/>
                  <a:pt x="107156" y="187070"/>
                </a:cubicBezTo>
                <a:cubicBezTo>
                  <a:pt x="124399" y="234490"/>
                  <a:pt x="7984" y="318599"/>
                  <a:pt x="57150" y="329945"/>
                </a:cubicBezTo>
                <a:cubicBezTo>
                  <a:pt x="118054" y="344000"/>
                  <a:pt x="148218" y="243471"/>
                  <a:pt x="200025" y="208501"/>
                </a:cubicBezTo>
                <a:cubicBezTo>
                  <a:pt x="244158" y="178711"/>
                  <a:pt x="295275" y="160876"/>
                  <a:pt x="342900" y="137063"/>
                </a:cubicBezTo>
                <a:cubicBezTo>
                  <a:pt x="347662" y="187069"/>
                  <a:pt x="309241" y="302065"/>
                  <a:pt x="357187" y="287082"/>
                </a:cubicBezTo>
                <a:cubicBezTo>
                  <a:pt x="424304" y="266108"/>
                  <a:pt x="419000" y="160381"/>
                  <a:pt x="457200" y="101345"/>
                </a:cubicBezTo>
                <a:cubicBezTo>
                  <a:pt x="471836" y="78726"/>
                  <a:pt x="495300" y="63245"/>
                  <a:pt x="514350" y="44195"/>
                </a:cubicBezTo>
                <a:cubicBezTo>
                  <a:pt x="532463" y="171001"/>
                  <a:pt x="504249" y="24241"/>
                  <a:pt x="550068" y="1332"/>
                </a:cubicBezTo>
                <a:cubicBezTo>
                  <a:pt x="571789" y="-9528"/>
                  <a:pt x="560136" y="48855"/>
                  <a:pt x="564356" y="72770"/>
                </a:cubicBezTo>
                <a:cubicBezTo>
                  <a:pt x="567282" y="89352"/>
                  <a:pt x="568874" y="106144"/>
                  <a:pt x="571500" y="122776"/>
                </a:cubicBezTo>
                <a:cubicBezTo>
                  <a:pt x="576018" y="151391"/>
                  <a:pt x="581025" y="179926"/>
                  <a:pt x="585787" y="208501"/>
                </a:cubicBezTo>
                <a:cubicBezTo>
                  <a:pt x="566737" y="239457"/>
                  <a:pt x="555992" y="277434"/>
                  <a:pt x="528637" y="301370"/>
                </a:cubicBezTo>
                <a:cubicBezTo>
                  <a:pt x="496799" y="329228"/>
                  <a:pt x="370324" y="379278"/>
                  <a:pt x="321468" y="387095"/>
                </a:cubicBezTo>
                <a:cubicBezTo>
                  <a:pt x="293252" y="391610"/>
                  <a:pt x="264318" y="387095"/>
                  <a:pt x="235743" y="387095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3BE4E2A-8E1D-5806-A283-FA8310C75911}"/>
              </a:ext>
            </a:extLst>
          </p:cNvPr>
          <p:cNvSpPr/>
          <p:nvPr/>
        </p:nvSpPr>
        <p:spPr>
          <a:xfrm>
            <a:off x="6465637" y="3119032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10B47CC-019A-C8D2-455C-56E5D548AC06}"/>
              </a:ext>
            </a:extLst>
          </p:cNvPr>
          <p:cNvSpPr/>
          <p:nvPr/>
        </p:nvSpPr>
        <p:spPr>
          <a:xfrm>
            <a:off x="6732240" y="3145532"/>
            <a:ext cx="378000" cy="198000"/>
          </a:xfrm>
          <a:prstGeom prst="roundRect">
            <a:avLst>
              <a:gd name="adj" fmla="val 284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0D55EC6B-C02E-9943-A927-8AD1CD8E5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797483" y="3326171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48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6DCDC-7165-4436-391E-D17E97583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6B14924-C7A3-867D-7CDB-16C50BF6E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76F5A5F4-35A4-0731-F7A6-764B8D3AAE2A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2C524FDC-C78C-A4F9-DA08-46B33994A90F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14E5EA2-7F27-8425-D29E-2EA8556EECBC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9FC98A5-19F8-FECA-DE59-75CFB5018CC1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B.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현금결제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E7A8B75-E892-9557-8BBC-E3510FE419A2}"/>
              </a:ext>
            </a:extLst>
          </p:cNvPr>
          <p:cNvSpPr/>
          <p:nvPr/>
        </p:nvSpPr>
        <p:spPr>
          <a:xfrm>
            <a:off x="2411760" y="52477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49EE803-01C6-6E9A-271C-633D609AABAA}"/>
              </a:ext>
            </a:extLst>
          </p:cNvPr>
          <p:cNvSpPr/>
          <p:nvPr/>
        </p:nvSpPr>
        <p:spPr>
          <a:xfrm>
            <a:off x="2303928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25BABBCD-735C-F314-9179-C4CD4519A2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3347864" y="5294876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2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29E68-31FC-D742-E6BC-5574F2ACF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5A0D49D9-148B-9B29-67A5-37487BB504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037EFCE5-4251-2F55-3439-24562ADE79C2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07CDE012-8C1E-639D-A665-26AAFA2F1FF6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B0845C7-9719-7CBF-B982-27E69B2C882D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3D9BC42-8198-9C87-109B-C43AD454B4A5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B.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_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현금결제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고객님께서 직접 휴대폰번호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or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개인정보 입력 필요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3100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25133-C9F2-375E-E481-31FF36115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B2D6E1A7-E272-EC2F-89F5-7A97CA7A5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16C1A036-BDFA-EAE4-F01D-061B239AE7AD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B43D3400-F29E-3D15-4448-7B8158A21A05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A537ADD8-4C55-0913-FC1F-56EBE63F94DB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2D591E9-871A-B2C2-7856-437F1193E61A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C.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간편결제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8EBAD7D-5371-54B5-E12A-DA61650F68B4}"/>
              </a:ext>
            </a:extLst>
          </p:cNvPr>
          <p:cNvSpPr/>
          <p:nvPr/>
        </p:nvSpPr>
        <p:spPr>
          <a:xfrm>
            <a:off x="4139952" y="52477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DC34CBD-EEE9-D0B4-9743-03D1659248A6}"/>
              </a:ext>
            </a:extLst>
          </p:cNvPr>
          <p:cNvSpPr/>
          <p:nvPr/>
        </p:nvSpPr>
        <p:spPr>
          <a:xfrm>
            <a:off x="3957263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52F5B768-90C1-2BC0-A59E-46FBBE1CA4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5076056" y="5294876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55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27418-F7C2-927C-9401-F3EE7FB95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9156A175-D74F-2BFB-AEBE-FB0FC30A4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623AFDE-C8B6-B24F-7D1E-5BEE89BAB205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80C8D56A-E216-B76E-8B9C-4807FCEF5981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A1765A8-20C1-8B45-3422-A20074B2E714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295CF7E-F8FB-4EF8-FE74-BA0A3AC72217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C.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_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간편결제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방법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바코드 요청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결제완료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7E05FBA-D8BD-9895-EF56-371A7E858D44}"/>
              </a:ext>
            </a:extLst>
          </p:cNvPr>
          <p:cNvSpPr/>
          <p:nvPr/>
        </p:nvSpPr>
        <p:spPr>
          <a:xfrm>
            <a:off x="3598124" y="3793604"/>
            <a:ext cx="730800" cy="360040"/>
          </a:xfrm>
          <a:prstGeom prst="roundRect">
            <a:avLst>
              <a:gd name="adj" fmla="val 16566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A79FB1F-6B87-B96D-F839-5701CBADACA1}"/>
              </a:ext>
            </a:extLst>
          </p:cNvPr>
          <p:cNvSpPr/>
          <p:nvPr/>
        </p:nvSpPr>
        <p:spPr>
          <a:xfrm>
            <a:off x="3674959" y="4899124"/>
            <a:ext cx="648000" cy="180000"/>
          </a:xfrm>
          <a:prstGeom prst="roundRect">
            <a:avLst>
              <a:gd name="adj" fmla="val 16566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4D919266-A4AE-2D3F-A4B4-78E25EA0EEE9}"/>
              </a:ext>
            </a:extLst>
          </p:cNvPr>
          <p:cNvSpPr/>
          <p:nvPr/>
        </p:nvSpPr>
        <p:spPr>
          <a:xfrm>
            <a:off x="3383308" y="363915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02D3939-1A2D-9869-BF56-80642BC45430}"/>
              </a:ext>
            </a:extLst>
          </p:cNvPr>
          <p:cNvSpPr/>
          <p:nvPr/>
        </p:nvSpPr>
        <p:spPr>
          <a:xfrm>
            <a:off x="3445264" y="475029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9DB2DC24-B4E9-AFA5-581B-DC6E7DDD69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4067944" y="3959362"/>
            <a:ext cx="312757" cy="420124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91BBBF4B-C012-0298-8417-BFECF5A101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5400000">
            <a:off x="3441744" y="4869062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494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5FBCC-05AB-59E6-92F6-26F2AB5D3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B9160D42-E199-8B46-E125-0164E924A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1617832"/>
            <a:ext cx="4418158" cy="3295647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0F7C3A1B-05E4-607D-C213-B77B1266263A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A112AA58-EFC3-3462-1F5F-F924FA1E01E9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1.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FDF03574-682A-1D2F-103F-8468E645A566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0E95963-EA01-28DE-CC2E-2C59F0088420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1. Windows + </a:t>
            </a:r>
            <a:r>
              <a:rPr lang="ko-KR" alt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검색창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 입력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1FDC273-1B3E-7D12-3337-A23468110948}"/>
              </a:ext>
            </a:extLst>
          </p:cNvPr>
          <p:cNvSpPr/>
          <p:nvPr/>
        </p:nvSpPr>
        <p:spPr>
          <a:xfrm>
            <a:off x="5076056" y="1181658"/>
            <a:ext cx="2952330" cy="245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장치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Bluetooth,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프린터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,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마우스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EC87315-5A79-8B46-0754-EABF2647FEE6}"/>
              </a:ext>
            </a:extLst>
          </p:cNvPr>
          <p:cNvSpPr/>
          <p:nvPr/>
        </p:nvSpPr>
        <p:spPr>
          <a:xfrm>
            <a:off x="1014123" y="2017219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61E11699-3BAC-7F83-98D4-0444F5A0FAF0}"/>
              </a:ext>
            </a:extLst>
          </p:cNvPr>
          <p:cNvSpPr/>
          <p:nvPr/>
        </p:nvSpPr>
        <p:spPr>
          <a:xfrm>
            <a:off x="5486411" y="2252325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CD4A15D-0300-43B6-BB85-CD4EB2AA7413}"/>
              </a:ext>
            </a:extLst>
          </p:cNvPr>
          <p:cNvSpPr/>
          <p:nvPr/>
        </p:nvSpPr>
        <p:spPr>
          <a:xfrm>
            <a:off x="5758028" y="2165556"/>
            <a:ext cx="1176167" cy="380675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6718994C-CFEB-41BA-9F2D-2BD1AD33F5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" t="26024" r="77282" b="27216"/>
          <a:stretch>
            <a:fillRect/>
          </a:stretch>
        </p:blipFill>
        <p:spPr>
          <a:xfrm>
            <a:off x="395536" y="1761915"/>
            <a:ext cx="504056" cy="484981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100C7870-2D85-36C2-EF44-30A23EBC0F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3280" y="1615205"/>
            <a:ext cx="1584176" cy="3295650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F98B56B4-1AE8-F8F6-A64E-D08A97D9E3DF}"/>
              </a:ext>
            </a:extLst>
          </p:cNvPr>
          <p:cNvSpPr/>
          <p:nvPr/>
        </p:nvSpPr>
        <p:spPr>
          <a:xfrm>
            <a:off x="1225440" y="4726439"/>
            <a:ext cx="1402344" cy="184415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6AC2902-939A-E22F-4F36-8C29B02BB4F4}"/>
              </a:ext>
            </a:extLst>
          </p:cNvPr>
          <p:cNvSpPr/>
          <p:nvPr/>
        </p:nvSpPr>
        <p:spPr>
          <a:xfrm>
            <a:off x="971600" y="470639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09B0402-707E-BA44-0684-1E371F52ABF8}"/>
              </a:ext>
            </a:extLst>
          </p:cNvPr>
          <p:cNvSpPr/>
          <p:nvPr/>
        </p:nvSpPr>
        <p:spPr>
          <a:xfrm>
            <a:off x="1253280" y="2004405"/>
            <a:ext cx="1584176" cy="288032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1069845-F1E4-5528-96A3-60F75F85C7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18861390">
            <a:off x="2757741" y="1942398"/>
            <a:ext cx="429564" cy="57703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BEC56B1-661A-6246-80A5-73BB2218B4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1687685">
            <a:off x="5715033" y="2318534"/>
            <a:ext cx="429564" cy="57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132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0313C-6FA3-B856-F27C-B343A8984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F361449B-0CD4-0BA8-EEC3-AA14486E75AF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9EA513F4-9B5E-3627-15F1-F4CF9B92D462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9B4B7AB-AFD4-CC3A-E69C-8FD9EDF094C7}"/>
              </a:ext>
            </a:extLst>
          </p:cNvPr>
          <p:cNvSpPr/>
          <p:nvPr/>
        </p:nvSpPr>
        <p:spPr>
          <a:xfrm>
            <a:off x="439408" y="1138836"/>
            <a:ext cx="6169918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※ </a:t>
            </a:r>
            <a:r>
              <a:rPr lang="ko-KR" altLang="en-US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가상결제란 </a:t>
            </a:r>
            <a:r>
              <a:rPr lang="en-US" altLang="ko-KR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 err="1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레온포스</a:t>
            </a:r>
            <a:r>
              <a:rPr lang="ko-KR" altLang="en-US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 err="1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장애시</a:t>
            </a:r>
            <a:r>
              <a:rPr lang="ko-KR" altLang="en-US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백업용 단말기를 통해 결제한 상품정보를 등록하는 절차입니다</a:t>
            </a:r>
            <a:r>
              <a:rPr lang="en-US" altLang="ko-KR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85C1A8F-38DF-7D09-3CBB-7100A70CB3ED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F49D207-7114-9D4D-29A6-57DF61EAD286}"/>
              </a:ext>
            </a:extLst>
          </p:cNvPr>
          <p:cNvSpPr/>
          <p:nvPr/>
        </p:nvSpPr>
        <p:spPr>
          <a:xfrm>
            <a:off x="251518" y="9132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D.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가상결제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C66C74CE-CA45-3090-D94F-194F3489B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48B83FCC-7A7F-D8BA-711A-5B6EF9787B6E}"/>
              </a:ext>
            </a:extLst>
          </p:cNvPr>
          <p:cNvSpPr/>
          <p:nvPr/>
        </p:nvSpPr>
        <p:spPr>
          <a:xfrm>
            <a:off x="5789459" y="52477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E8626F6-7D65-44B9-B489-D5D7E2962AAC}"/>
              </a:ext>
            </a:extLst>
          </p:cNvPr>
          <p:cNvSpPr/>
          <p:nvPr/>
        </p:nvSpPr>
        <p:spPr>
          <a:xfrm>
            <a:off x="5606770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C442E5ED-3D0C-0D37-7DD5-AE6DC5C83C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725563" y="5294876"/>
            <a:ext cx="312757" cy="420124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184F6CB7-1202-3475-A2DB-5AA7F1E3F8FD}"/>
              </a:ext>
            </a:extLst>
          </p:cNvPr>
          <p:cNvSpPr/>
          <p:nvPr/>
        </p:nvSpPr>
        <p:spPr>
          <a:xfrm>
            <a:off x="1187624" y="3289548"/>
            <a:ext cx="6922294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 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판매관리 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판매등록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바코드 스캔 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or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품번 조회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색상 및 사이즈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+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추가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가상결제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4321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3FFF9-7DDB-3B4D-BB40-B6A11A0C8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7109BB76-D8ED-5F41-BBEF-437DA5D95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11" y="1406196"/>
            <a:ext cx="8733002" cy="4157055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4D9A20CE-25A6-62F2-A43F-1279234F87BA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076BDE6C-0441-A9A0-EA6B-462A0B1141D4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4BCE3A8-63FC-8F75-B422-AA6C91745A7C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D.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카드 번호란에 카드번호 수기입력 및 카드사 선택 후 승인요청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3091682-D7CD-2ED8-1311-AF8DA33F29EA}"/>
              </a:ext>
            </a:extLst>
          </p:cNvPr>
          <p:cNvSpPr/>
          <p:nvPr/>
        </p:nvSpPr>
        <p:spPr>
          <a:xfrm>
            <a:off x="5071069" y="354154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FBB4556-334E-D8F1-EC8E-244E14EDDD15}"/>
              </a:ext>
            </a:extLst>
          </p:cNvPr>
          <p:cNvSpPr/>
          <p:nvPr/>
        </p:nvSpPr>
        <p:spPr>
          <a:xfrm>
            <a:off x="4584700" y="3439914"/>
            <a:ext cx="1306800" cy="432048"/>
          </a:xfrm>
          <a:prstGeom prst="roundRect">
            <a:avLst>
              <a:gd name="adj" fmla="val 5312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1E94C4E-031D-B2DB-8F4D-18DBD2012AF7}"/>
              </a:ext>
            </a:extLst>
          </p:cNvPr>
          <p:cNvSpPr/>
          <p:nvPr/>
        </p:nvSpPr>
        <p:spPr>
          <a:xfrm>
            <a:off x="4074072" y="376280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5A96B28-DD49-18F8-1AAA-8E158A51751D}"/>
              </a:ext>
            </a:extLst>
          </p:cNvPr>
          <p:cNvSpPr/>
          <p:nvPr/>
        </p:nvSpPr>
        <p:spPr>
          <a:xfrm>
            <a:off x="4291192" y="3932315"/>
            <a:ext cx="558000" cy="169200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F5FED21-8707-988E-1DB6-6663625A7B0F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53140BB-A7FB-74E9-E883-12AE3B26C3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5400000">
            <a:off x="4029057" y="3860594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80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9675E-E170-C3E7-D020-A1C02FD5C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023B813-82E9-DF4F-8987-5777A9661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FED7DB98-1C1C-7131-F98D-1A6595C2D1BB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43BD9F8E-E3E3-1EED-D66A-A05026308377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3.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영수증 출력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C1DFD1B-EB45-6946-A313-F8EBB62B1A52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79C5A7B-CB07-A3DF-5A93-A4330E58E61B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E.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영수증 출력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8B4FEBB-73D3-EB9E-7A52-4D10BB4641D4}"/>
              </a:ext>
            </a:extLst>
          </p:cNvPr>
          <p:cNvSpPr/>
          <p:nvPr/>
        </p:nvSpPr>
        <p:spPr>
          <a:xfrm>
            <a:off x="7434633" y="524558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4A5FE63-A8C5-ED52-B9D8-21577C47B0A9}"/>
              </a:ext>
            </a:extLst>
          </p:cNvPr>
          <p:cNvSpPr/>
          <p:nvPr/>
        </p:nvSpPr>
        <p:spPr>
          <a:xfrm>
            <a:off x="7273134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760AC4D-6FF2-C5A0-BE7C-8885DC3DAF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8460432" y="5294876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0AE74-F785-5C58-AB94-E0EECE303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ACEA70C2-3190-85C7-5D20-DE793D6F1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80" y="1406873"/>
            <a:ext cx="8698898" cy="4167150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5E8C617C-5EF2-A519-DCF1-99BB471BBAE7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FFDD2DB6-790C-317F-32B1-A577AB2A622A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E28C4F4C-AAC4-EF17-AE2A-7BC1C9612F51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E.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출력할 거래내역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B4A2B06-E62A-882D-2788-B96A400326F3}"/>
              </a:ext>
            </a:extLst>
          </p:cNvPr>
          <p:cNvSpPr/>
          <p:nvPr/>
        </p:nvSpPr>
        <p:spPr>
          <a:xfrm>
            <a:off x="1843982" y="2985640"/>
            <a:ext cx="2603053" cy="144016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920C14CD-3B41-6788-26AC-3143C685898B}"/>
              </a:ext>
            </a:extLst>
          </p:cNvPr>
          <p:cNvSpPr/>
          <p:nvPr/>
        </p:nvSpPr>
        <p:spPr>
          <a:xfrm>
            <a:off x="1633972" y="283734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19F828D-DE08-24E4-B0D1-BB809C5C0427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3.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영수증 출력</a:t>
            </a:r>
          </a:p>
        </p:txBody>
      </p:sp>
    </p:spTree>
    <p:extLst>
      <p:ext uri="{BB962C8B-B14F-4D97-AF65-F5344CB8AC3E}">
        <p14:creationId xmlns:p14="http://schemas.microsoft.com/office/powerpoint/2010/main" val="523924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747E2-E3A7-FEFA-F377-A62F328E2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09A2B6A-DCC9-676E-2B8A-6582C560E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80" y="1406873"/>
            <a:ext cx="8698898" cy="4167151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CD4CF8B9-0132-2ED7-CB14-161C56568DE2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8B357850-5D79-6471-BAEC-2697D71BF36E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A496F8F-BC75-DEF4-5994-8F2E10A2C133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E.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출력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B84B86F-4F40-6B1F-2B2B-299B0750315B}"/>
              </a:ext>
            </a:extLst>
          </p:cNvPr>
          <p:cNvSpPr/>
          <p:nvPr/>
        </p:nvSpPr>
        <p:spPr>
          <a:xfrm>
            <a:off x="6700489" y="2541910"/>
            <a:ext cx="324000" cy="144016"/>
          </a:xfrm>
          <a:prstGeom prst="roundRect">
            <a:avLst>
              <a:gd name="adj" fmla="val 20745"/>
            </a:avLst>
          </a:prstGeom>
          <a:noFill/>
          <a:ln w="1905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A2F41CC-643D-2D54-66D6-6533855C5C51}"/>
              </a:ext>
            </a:extLst>
          </p:cNvPr>
          <p:cNvSpPr/>
          <p:nvPr/>
        </p:nvSpPr>
        <p:spPr>
          <a:xfrm>
            <a:off x="6948264" y="250166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735469C-C08F-C25D-EC42-8C4822557A4E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3.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영수증 출력</a:t>
            </a:r>
          </a:p>
        </p:txBody>
      </p:sp>
    </p:spTree>
    <p:extLst>
      <p:ext uri="{BB962C8B-B14F-4D97-AF65-F5344CB8AC3E}">
        <p14:creationId xmlns:p14="http://schemas.microsoft.com/office/powerpoint/2010/main" val="16239065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E99CB-8C60-8498-947F-45061AF2E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A3D63342-1782-A813-4203-BDD6B6EE5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2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4E2DD462-67A6-3268-B3FC-95C5039517F1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AA2B16C6-A59C-1564-5D6D-5F851F604A54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E4EAE24-DE8B-D205-5FCD-8D072CDB22C8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F.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반품메뉴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반품할 거래내역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4CE0BC1-8D89-13DE-18E9-48E15333E836}"/>
              </a:ext>
            </a:extLst>
          </p:cNvPr>
          <p:cNvSpPr/>
          <p:nvPr/>
        </p:nvSpPr>
        <p:spPr>
          <a:xfrm>
            <a:off x="885303" y="3110225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EAC7D18-FB0C-5BB0-C6D3-28880E11A3CB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4.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 프로세스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9920A83-9914-FD22-414E-493DEE1871F1}"/>
              </a:ext>
            </a:extLst>
          </p:cNvPr>
          <p:cNvSpPr/>
          <p:nvPr/>
        </p:nvSpPr>
        <p:spPr>
          <a:xfrm>
            <a:off x="7989714" y="1868522"/>
            <a:ext cx="393948" cy="428400"/>
          </a:xfrm>
          <a:prstGeom prst="roundRect">
            <a:avLst>
              <a:gd name="adj" fmla="val 15909"/>
            </a:avLst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B5F75A9-62D9-CCE4-60F1-2393DCB9FF90}"/>
              </a:ext>
            </a:extLst>
          </p:cNvPr>
          <p:cNvSpPr/>
          <p:nvPr/>
        </p:nvSpPr>
        <p:spPr>
          <a:xfrm>
            <a:off x="7790136" y="1706511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2573146-708F-79AB-3CF3-C1E985D9CC44}"/>
              </a:ext>
            </a:extLst>
          </p:cNvPr>
          <p:cNvSpPr/>
          <p:nvPr/>
        </p:nvSpPr>
        <p:spPr>
          <a:xfrm>
            <a:off x="1085855" y="3272243"/>
            <a:ext cx="2016000" cy="144016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3101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DA7FB-ECD0-55E9-7596-92B9698D4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7D4CE49E-118C-B08E-6471-2FB496EE5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2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EE29334C-D623-8B93-DD0E-7402E78AD170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5295F98F-0011-8B93-AF20-58BF884C9EB6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EBACAE5-0981-B0B5-F2F3-172F63CC2588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F.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결제취소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2C3EF016-CB8F-544A-AC21-0FA6D6CDA4B4}"/>
              </a:ext>
            </a:extLst>
          </p:cNvPr>
          <p:cNvSpPr/>
          <p:nvPr/>
        </p:nvSpPr>
        <p:spPr>
          <a:xfrm>
            <a:off x="7430889" y="2701290"/>
            <a:ext cx="432000" cy="162000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570EE1F-ADB8-CB8E-E846-43E0A84314AD}"/>
              </a:ext>
            </a:extLst>
          </p:cNvPr>
          <p:cNvSpPr/>
          <p:nvPr/>
        </p:nvSpPr>
        <p:spPr>
          <a:xfrm>
            <a:off x="7241058" y="252983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829BF648-276D-A7EA-459D-4FB7CDDBA711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4.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 프로세스</a:t>
            </a:r>
          </a:p>
        </p:txBody>
      </p:sp>
    </p:spTree>
    <p:extLst>
      <p:ext uri="{BB962C8B-B14F-4D97-AF65-F5344CB8AC3E}">
        <p14:creationId xmlns:p14="http://schemas.microsoft.com/office/powerpoint/2010/main" val="1934534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C266B-CA9A-134A-7DA3-FCAA01D4A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6DC22C73-58BF-B781-C11D-5B9C6E336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2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9A1110F8-097F-BB9E-6EB4-9760F561D4A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106BF041-F505-6CCF-D541-078603087B77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A1E7A54-A619-0A29-5D98-B917F792A5E7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F.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바코드로 영수증 스캔하여 취소 진행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or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최초 승인카드로 취소 진행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EEB8279-15A8-802E-1279-49B62602D976}"/>
              </a:ext>
            </a:extLst>
          </p:cNvPr>
          <p:cNvSpPr/>
          <p:nvPr/>
        </p:nvSpPr>
        <p:spPr>
          <a:xfrm>
            <a:off x="3995936" y="4299556"/>
            <a:ext cx="607814" cy="220478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FBAB086-026C-5536-6577-B59A44296268}"/>
              </a:ext>
            </a:extLst>
          </p:cNvPr>
          <p:cNvSpPr/>
          <p:nvPr/>
        </p:nvSpPr>
        <p:spPr>
          <a:xfrm>
            <a:off x="3779912" y="417678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17FC00-50F7-FB20-3130-395929271358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5.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 프로세스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BB3EEA3-DFE4-6B33-7C17-CBA127FA5E18}"/>
              </a:ext>
            </a:extLst>
          </p:cNvPr>
          <p:cNvSpPr/>
          <p:nvPr/>
        </p:nvSpPr>
        <p:spPr>
          <a:xfrm>
            <a:off x="3794424" y="3831818"/>
            <a:ext cx="1438348" cy="381134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3AA34D4-E047-06E0-3F1B-FE0BDF8250B2}"/>
              </a:ext>
            </a:extLst>
          </p:cNvPr>
          <p:cNvSpPr/>
          <p:nvPr/>
        </p:nvSpPr>
        <p:spPr>
          <a:xfrm>
            <a:off x="3595638" y="3679212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2443433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4C9EB-DD91-6CCE-2CD5-21B811B4D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B9E7B21-BB0B-EC73-EC4D-2BF124DB4A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3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1A140752-FD30-1A6B-AB45-294D137DF60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4D30D4D5-20BD-78DE-2D25-A798AD548328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4F6B47F-D166-A0CD-96E4-5B9137810133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G.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상품결제 </a:t>
            </a:r>
            <a:r>
              <a:rPr lang="ko-KR" alt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진행시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고객 </a:t>
            </a:r>
            <a:r>
              <a:rPr lang="en-US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TaxFree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유무 확인절차에 따라 활성화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/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비활성화 설정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791938A5-436E-A291-5A2B-1749B36AEE16}"/>
              </a:ext>
            </a:extLst>
          </p:cNvPr>
          <p:cNvSpPr/>
          <p:nvPr/>
        </p:nvSpPr>
        <p:spPr>
          <a:xfrm>
            <a:off x="6156176" y="1661844"/>
            <a:ext cx="720080" cy="259551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2095BC1-73D1-1ADC-5250-4904C824AA94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6.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택스리펀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설정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1923629-5B43-059F-E656-97366522D58C}"/>
              </a:ext>
            </a:extLst>
          </p:cNvPr>
          <p:cNvSpPr/>
          <p:nvPr/>
        </p:nvSpPr>
        <p:spPr>
          <a:xfrm>
            <a:off x="5947186" y="1502294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7014588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4E0E6-BD43-DDC6-E9F1-67364857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9152316-F587-B674-8243-97BEA20C0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1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0CBBDC7C-B1C0-CA7F-9808-EF5041B7746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93480B40-45C4-A378-577F-9E9D86A8E84F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FE21AF-D5D9-B582-6ABD-7D2264601142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G. </a:t>
            </a:r>
            <a:r>
              <a:rPr lang="en-US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TaxFree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결제방식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승인요청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거래완료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74AC422C-0D1B-2867-5888-CA0003F1F2B1}"/>
              </a:ext>
            </a:extLst>
          </p:cNvPr>
          <p:cNvSpPr/>
          <p:nvPr/>
        </p:nvSpPr>
        <p:spPr>
          <a:xfrm>
            <a:off x="3491880" y="3526674"/>
            <a:ext cx="1656184" cy="504056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80FDFF6-6A1C-D3B1-C9BD-C1B4FF558E2A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6.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택스리펀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설정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04B63A7-D7AB-234B-E925-5E5047A3C508}"/>
              </a:ext>
            </a:extLst>
          </p:cNvPr>
          <p:cNvSpPr/>
          <p:nvPr/>
        </p:nvSpPr>
        <p:spPr>
          <a:xfrm>
            <a:off x="3173654" y="3666452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</p:spTree>
    <p:extLst>
      <p:ext uri="{BB962C8B-B14F-4D97-AF65-F5344CB8AC3E}">
        <p14:creationId xmlns:p14="http://schemas.microsoft.com/office/powerpoint/2010/main" val="3746741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8EE83-87BB-82AD-0BAD-86E427990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>
            <a:extLst>
              <a:ext uri="{FF2B5EF4-FFF2-40B4-BE49-F238E27FC236}">
                <a16:creationId xmlns:a16="http://schemas.microsoft.com/office/drawing/2014/main" id="{49E99D0C-98E0-17EE-4F7F-7F427A0292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789" t="5307" r="13676" b="14805"/>
          <a:stretch>
            <a:fillRect/>
          </a:stretch>
        </p:blipFill>
        <p:spPr>
          <a:xfrm>
            <a:off x="5148064" y="1781680"/>
            <a:ext cx="2541600" cy="2880320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BF80C859-0FB9-1CBD-F45F-D46E95622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65" y="1781680"/>
            <a:ext cx="4493438" cy="312917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66513AE1-8703-4A8F-3D65-EAFBD7AA3CFB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A9FA9F83-483E-5888-E6C4-DE6EFB1CD5EC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1.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4611D9C-57A6-5923-2E90-3F211B9636F9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3. +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장치 추가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3CF2A4A-DE86-1E39-516C-0B80A6E0D647}"/>
              </a:ext>
            </a:extLst>
          </p:cNvPr>
          <p:cNvSpPr/>
          <p:nvPr/>
        </p:nvSpPr>
        <p:spPr>
          <a:xfrm>
            <a:off x="5076056" y="1181658"/>
            <a:ext cx="2952330" cy="245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4.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디바이스 추가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Bluetooth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72B21F6-8EBD-3758-6EFB-82E052DE231D}"/>
              </a:ext>
            </a:extLst>
          </p:cNvPr>
          <p:cNvSpPr/>
          <p:nvPr/>
        </p:nvSpPr>
        <p:spPr>
          <a:xfrm>
            <a:off x="3639752" y="197601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A3E17DB-5A45-F23F-53B3-32D0C0882CA6}"/>
              </a:ext>
            </a:extLst>
          </p:cNvPr>
          <p:cNvSpPr/>
          <p:nvPr/>
        </p:nvSpPr>
        <p:spPr>
          <a:xfrm>
            <a:off x="7627963" y="2454529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D0AFF41-C5CE-003E-4EC8-E111A10B0453}"/>
              </a:ext>
            </a:extLst>
          </p:cNvPr>
          <p:cNvSpPr/>
          <p:nvPr/>
        </p:nvSpPr>
        <p:spPr>
          <a:xfrm>
            <a:off x="5153703" y="2386779"/>
            <a:ext cx="2534400" cy="360000"/>
          </a:xfrm>
          <a:prstGeom prst="roundRect">
            <a:avLst>
              <a:gd name="adj" fmla="val 260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40C0084-43B5-3071-C84E-F78CC1141FE8}"/>
              </a:ext>
            </a:extLst>
          </p:cNvPr>
          <p:cNvSpPr/>
          <p:nvPr/>
        </p:nvSpPr>
        <p:spPr>
          <a:xfrm>
            <a:off x="3792612" y="2108308"/>
            <a:ext cx="720080" cy="965215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2E9B0D4-6C91-58A9-DFA0-786065072F48}"/>
              </a:ext>
            </a:extLst>
          </p:cNvPr>
          <p:cNvSpPr/>
          <p:nvPr/>
        </p:nvSpPr>
        <p:spPr>
          <a:xfrm>
            <a:off x="611038" y="2019021"/>
            <a:ext cx="648072" cy="126628"/>
          </a:xfrm>
          <a:prstGeom prst="rect">
            <a:avLst/>
          </a:prstGeom>
          <a:solidFill>
            <a:srgbClr val="F2F3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4D98C9B2-A60F-72D3-9156-6B4E4825B9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3990355" y="2763959"/>
            <a:ext cx="429564" cy="577030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FB137C2E-BA48-BA79-2DFE-D3DF38CF71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7029617" y="2496493"/>
            <a:ext cx="429564" cy="57703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E78F2B2F-1F01-8781-50A7-52A0AC3B0933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</p:spTree>
    <p:extLst>
      <p:ext uri="{BB962C8B-B14F-4D97-AF65-F5344CB8AC3E}">
        <p14:creationId xmlns:p14="http://schemas.microsoft.com/office/powerpoint/2010/main" val="516757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0D0CB-73B2-FE75-4F4D-57D3A85D1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A380AA1-9C11-61AD-F505-B4E9CD8924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12" t="1412" r="2822" b="2761"/>
          <a:stretch>
            <a:fillRect/>
          </a:stretch>
        </p:blipFill>
        <p:spPr>
          <a:xfrm>
            <a:off x="5136238" y="1674570"/>
            <a:ext cx="2676122" cy="3055138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3087D5E-A023-6E79-515D-2E0D854B89FD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1F727B75-F0EC-041C-9F20-6800C64B6050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1.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829AF54-1A1C-CDDB-7A54-4FE8EE03C9E2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5. POS Printer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6BD98BA-8E0B-8BA6-2545-4D91BF38238E}"/>
              </a:ext>
            </a:extLst>
          </p:cNvPr>
          <p:cNvSpPr/>
          <p:nvPr/>
        </p:nvSpPr>
        <p:spPr>
          <a:xfrm>
            <a:off x="5076056" y="1181658"/>
            <a:ext cx="2952330" cy="245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6.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연결여부 확인 후 완료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B4B6E286-FA0F-98D4-7C68-BC4CA79AF5EC}"/>
              </a:ext>
            </a:extLst>
          </p:cNvPr>
          <p:cNvSpPr/>
          <p:nvPr/>
        </p:nvSpPr>
        <p:spPr>
          <a:xfrm>
            <a:off x="178469" y="240692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⑥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A189CFA-E416-EC3E-586F-08C682391E5E}"/>
              </a:ext>
            </a:extLst>
          </p:cNvPr>
          <p:cNvSpPr/>
          <p:nvPr/>
        </p:nvSpPr>
        <p:spPr>
          <a:xfrm>
            <a:off x="6764610" y="445440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⑦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152CE938-637C-8705-4A4C-3D6D629EE394}"/>
              </a:ext>
            </a:extLst>
          </p:cNvPr>
          <p:cNvSpPr/>
          <p:nvPr/>
        </p:nvSpPr>
        <p:spPr>
          <a:xfrm>
            <a:off x="7030814" y="4454408"/>
            <a:ext cx="668202" cy="224500"/>
          </a:xfrm>
          <a:prstGeom prst="roundRect">
            <a:avLst>
              <a:gd name="adj" fmla="val 260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F5664F8F-80A9-76C6-8114-BF3AD2CF76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7439468" y="4454408"/>
            <a:ext cx="429564" cy="57703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ABF6AEAA-28BC-F78A-874E-28A4AE186CF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13"/>
          <a:stretch>
            <a:fillRect/>
          </a:stretch>
        </p:blipFill>
        <p:spPr>
          <a:xfrm>
            <a:off x="481783" y="1674570"/>
            <a:ext cx="2780427" cy="3168352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AEDCC00-A53B-5119-FBAF-DA51B5B007FE}"/>
              </a:ext>
            </a:extLst>
          </p:cNvPr>
          <p:cNvSpPr/>
          <p:nvPr/>
        </p:nvSpPr>
        <p:spPr>
          <a:xfrm>
            <a:off x="480223" y="2428627"/>
            <a:ext cx="851418" cy="186947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38573D6-BD69-0835-F5C0-3CD3D7D2D6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19150474">
            <a:off x="1131469" y="2312161"/>
            <a:ext cx="429564" cy="57703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EA257CD4-2A70-D22E-11AC-F7A767654A83}"/>
              </a:ext>
            </a:extLst>
          </p:cNvPr>
          <p:cNvSpPr/>
          <p:nvPr/>
        </p:nvSpPr>
        <p:spPr>
          <a:xfrm>
            <a:off x="480223" y="2884505"/>
            <a:ext cx="749745" cy="246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5E86932-8EAB-2BC8-B14C-2579A7FB1324}"/>
              </a:ext>
            </a:extLst>
          </p:cNvPr>
          <p:cNvSpPr/>
          <p:nvPr/>
        </p:nvSpPr>
        <p:spPr>
          <a:xfrm>
            <a:off x="5004048" y="1348888"/>
            <a:ext cx="2952330" cy="28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ko-KR" sz="9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연결 안 됨 메시지가 보여도 완료하면 됩니다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  <a:endParaRPr lang="en-US" altLang="ko-KR" sz="9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7B7414D-A6AE-4887-8BE8-4A7D68A0CCCA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</p:spTree>
    <p:extLst>
      <p:ext uri="{BB962C8B-B14F-4D97-AF65-F5344CB8AC3E}">
        <p14:creationId xmlns:p14="http://schemas.microsoft.com/office/powerpoint/2010/main" val="2314661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0DAE43-798F-19F7-0DFD-04538BF22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655DAF6D-BE74-EC1E-D443-B3A8B9F88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28" y="1632619"/>
            <a:ext cx="4512742" cy="317112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71EC578-2E6D-6AD2-6B98-31F892C2A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935" y="1674570"/>
            <a:ext cx="2771457" cy="2593033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58CE96E4-49B8-AB54-3D60-B4EA0ACE7DF9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68386E4F-805C-BC5D-4EC4-F41535AC265C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설정값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상태 확인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0D2A54B-C5F8-0657-B6BB-14DA85CB1D74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1. POS Printer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26CD8DBD-86D6-69FF-0DC3-544FDC5DC960}"/>
              </a:ext>
            </a:extLst>
          </p:cNvPr>
          <p:cNvSpPr/>
          <p:nvPr/>
        </p:nvSpPr>
        <p:spPr>
          <a:xfrm>
            <a:off x="5076056" y="1181658"/>
            <a:ext cx="4608512" cy="245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밑으로 내리면 관련설정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추가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Bluetooth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5F16EAB-4509-D91E-4640-4CB97269E474}"/>
              </a:ext>
            </a:extLst>
          </p:cNvPr>
          <p:cNvSpPr/>
          <p:nvPr/>
        </p:nvSpPr>
        <p:spPr>
          <a:xfrm>
            <a:off x="5123577" y="349895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9262C12-E2B3-50E8-1A1F-72FECA510D41}"/>
              </a:ext>
            </a:extLst>
          </p:cNvPr>
          <p:cNvSpPr/>
          <p:nvPr/>
        </p:nvSpPr>
        <p:spPr>
          <a:xfrm>
            <a:off x="5399804" y="3428802"/>
            <a:ext cx="2638105" cy="364802"/>
          </a:xfrm>
          <a:prstGeom prst="roundRect">
            <a:avLst>
              <a:gd name="adj" fmla="val 5787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B44BABC9-FB94-85E8-3A9A-916E88DD36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547156" y="3514802"/>
            <a:ext cx="372892" cy="50090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E815815E-080D-7B29-7D2D-99CFF7A914FD}"/>
              </a:ext>
            </a:extLst>
          </p:cNvPr>
          <p:cNvSpPr/>
          <p:nvPr/>
        </p:nvSpPr>
        <p:spPr>
          <a:xfrm>
            <a:off x="791058" y="1887162"/>
            <a:ext cx="936104" cy="114913"/>
          </a:xfrm>
          <a:prstGeom prst="rect">
            <a:avLst/>
          </a:prstGeom>
          <a:solidFill>
            <a:srgbClr val="F2F3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1AD859A-8477-CF1A-DB6E-610E20775035}"/>
              </a:ext>
            </a:extLst>
          </p:cNvPr>
          <p:cNvSpPr/>
          <p:nvPr/>
        </p:nvSpPr>
        <p:spPr>
          <a:xfrm>
            <a:off x="1866648" y="1978256"/>
            <a:ext cx="997200" cy="96120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A446158C-A264-79E8-9F01-5757A60268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2150466" y="2625109"/>
            <a:ext cx="429564" cy="5770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E38721ED-1BBF-F213-2716-8D3C3E1D9D9D}"/>
              </a:ext>
            </a:extLst>
          </p:cNvPr>
          <p:cNvSpPr/>
          <p:nvPr/>
        </p:nvSpPr>
        <p:spPr>
          <a:xfrm>
            <a:off x="1628524" y="188208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46BEAD5-F64C-B6F0-29D6-920111240183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</p:spTree>
    <p:extLst>
      <p:ext uri="{BB962C8B-B14F-4D97-AF65-F5344CB8AC3E}">
        <p14:creationId xmlns:p14="http://schemas.microsoft.com/office/powerpoint/2010/main" val="1582871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897B5-66B3-6B7A-9110-F5B0E5442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32DB96A1-09F9-2E90-A16F-E3F6E03A4B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74" t="1889" r="3486" b="3328"/>
          <a:stretch>
            <a:fillRect/>
          </a:stretch>
        </p:blipFill>
        <p:spPr>
          <a:xfrm>
            <a:off x="3857535" y="1765772"/>
            <a:ext cx="2808312" cy="355972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AEC9533-44F8-B9E0-628C-D0666D1994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12" t="2911" r="36207" b="8195"/>
          <a:stretch>
            <a:fillRect/>
          </a:stretch>
        </p:blipFill>
        <p:spPr>
          <a:xfrm>
            <a:off x="498018" y="1765627"/>
            <a:ext cx="2808312" cy="3559729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7C7DFB50-2138-4069-1127-4D1FAD54784B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B642AE40-3261-6AD4-3DE1-37C20732E20A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설정값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상태 확인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DB1AF11-9E4C-AF83-9FF5-8B39453356A6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3. Bluetooth &gt; COM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포트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정보확인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4DC6384-C3CB-69B2-3F7A-5D3027516BA5}"/>
              </a:ext>
            </a:extLst>
          </p:cNvPr>
          <p:cNvSpPr/>
          <p:nvPr/>
        </p:nvSpPr>
        <p:spPr>
          <a:xfrm>
            <a:off x="4512615" y="510715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9382CB9-5103-5BBA-DD0D-30324CFFC2D7}"/>
              </a:ext>
            </a:extLst>
          </p:cNvPr>
          <p:cNvSpPr/>
          <p:nvPr/>
        </p:nvSpPr>
        <p:spPr>
          <a:xfrm>
            <a:off x="4760466" y="5138956"/>
            <a:ext cx="576000" cy="180000"/>
          </a:xfrm>
          <a:prstGeom prst="roundRect">
            <a:avLst>
              <a:gd name="adj" fmla="val 5787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4A50E415-071E-5D9F-1EDF-722C97E96A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5097899" y="5133032"/>
            <a:ext cx="372892" cy="500903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F683D00-850A-CDC2-805D-87009D4D6B03}"/>
              </a:ext>
            </a:extLst>
          </p:cNvPr>
          <p:cNvSpPr/>
          <p:nvPr/>
        </p:nvSpPr>
        <p:spPr>
          <a:xfrm>
            <a:off x="820441" y="2003854"/>
            <a:ext cx="432048" cy="14309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5B8705-84FA-7883-6805-DF8EF505BF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849502" y="2045435"/>
            <a:ext cx="429564" cy="5770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C65533C7-5921-9AD4-0B3E-03A4A9DDBCF0}"/>
              </a:ext>
            </a:extLst>
          </p:cNvPr>
          <p:cNvSpPr/>
          <p:nvPr/>
        </p:nvSpPr>
        <p:spPr>
          <a:xfrm>
            <a:off x="612923" y="1838199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A8C6CF1-6385-56CC-A6BF-501A1B1BA99C}"/>
              </a:ext>
            </a:extLst>
          </p:cNvPr>
          <p:cNvSpPr/>
          <p:nvPr/>
        </p:nvSpPr>
        <p:spPr>
          <a:xfrm>
            <a:off x="179512" y="1321281"/>
            <a:ext cx="2952330" cy="28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ko-KR" sz="9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NVCAT 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프린터 </a:t>
            </a:r>
            <a:r>
              <a:rPr lang="ko-KR" altLang="en-US" sz="900" dirty="0" err="1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설정시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해당 포트 확인 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!!</a:t>
            </a:r>
            <a:endParaRPr lang="en-US" altLang="ko-KR" sz="9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4C8CC3FF-5813-362C-5930-990845DAF363}"/>
              </a:ext>
            </a:extLst>
          </p:cNvPr>
          <p:cNvSpPr/>
          <p:nvPr/>
        </p:nvSpPr>
        <p:spPr>
          <a:xfrm>
            <a:off x="4008023" y="2819549"/>
            <a:ext cx="2501844" cy="162917"/>
          </a:xfrm>
          <a:prstGeom prst="roundRect">
            <a:avLst>
              <a:gd name="adj" fmla="val 5787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6613DAB-FBD7-ADEA-B4F3-C648483C1E73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</p:spTree>
    <p:extLst>
      <p:ext uri="{BB962C8B-B14F-4D97-AF65-F5344CB8AC3E}">
        <p14:creationId xmlns:p14="http://schemas.microsoft.com/office/powerpoint/2010/main" val="3523350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02EBF-52C1-4843-319E-E4DEDBF0E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D699EF36-387E-21F6-3DFE-BCF7EE7E9C4F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BAE917A9-DFED-02EE-5F84-5BC918066841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3.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세원아토스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프린터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Demon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설치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A6F038F-C931-6EE2-7C56-B9B31C89EB95}"/>
              </a:ext>
            </a:extLst>
          </p:cNvPr>
          <p:cNvSpPr/>
          <p:nvPr/>
        </p:nvSpPr>
        <p:spPr>
          <a:xfrm>
            <a:off x="323526" y="985292"/>
            <a:ext cx="2952330" cy="235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1. printerServerSetup.exe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실행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D9F6B83-6D28-98CF-D4F6-68685A8D2585}"/>
              </a:ext>
            </a:extLst>
          </p:cNvPr>
          <p:cNvSpPr/>
          <p:nvPr/>
        </p:nvSpPr>
        <p:spPr>
          <a:xfrm>
            <a:off x="179512" y="1202867"/>
            <a:ext cx="2952330" cy="28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ko-KR" sz="9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NVCAT 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프린터 </a:t>
            </a:r>
            <a:r>
              <a:rPr lang="ko-KR" altLang="en-US" sz="900" dirty="0" err="1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설정시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해당 포트 확인 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!!</a:t>
            </a:r>
            <a:endParaRPr lang="en-US" altLang="ko-KR" sz="9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ACA2DE3-FB05-A04B-D2B6-199361378CD7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1CB4666-9B79-3420-C8F0-6A6549DEC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31" y="1688462"/>
            <a:ext cx="3464451" cy="1543374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2C48DEB-1872-142D-4706-35070543FFED}"/>
              </a:ext>
            </a:extLst>
          </p:cNvPr>
          <p:cNvSpPr/>
          <p:nvPr/>
        </p:nvSpPr>
        <p:spPr>
          <a:xfrm>
            <a:off x="611560" y="2309470"/>
            <a:ext cx="1728192" cy="22450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B2DE52C-C6BB-7CDB-2AC5-370718A80C1F}"/>
              </a:ext>
            </a:extLst>
          </p:cNvPr>
          <p:cNvSpPr/>
          <p:nvPr/>
        </p:nvSpPr>
        <p:spPr>
          <a:xfrm>
            <a:off x="406631" y="217398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56918EF2-BC06-3EF3-9D12-73BB95E2A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2121459" y="2354859"/>
            <a:ext cx="218293" cy="293231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AFEAD8F-B801-CB1E-9D34-042C43B04521}"/>
              </a:ext>
            </a:extLst>
          </p:cNvPr>
          <p:cNvSpPr/>
          <p:nvPr/>
        </p:nvSpPr>
        <p:spPr>
          <a:xfrm>
            <a:off x="511611" y="3382372"/>
            <a:ext cx="1252077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 OPEN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클릭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14D262-26EF-265E-378B-6B0027328888}"/>
              </a:ext>
            </a:extLst>
          </p:cNvPr>
          <p:cNvSpPr/>
          <p:nvPr/>
        </p:nvSpPr>
        <p:spPr>
          <a:xfrm>
            <a:off x="611560" y="2593209"/>
            <a:ext cx="1296144" cy="18514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8F5BDD5-5506-1995-532C-D42105AC6611}"/>
              </a:ext>
            </a:extLst>
          </p:cNvPr>
          <p:cNvSpPr/>
          <p:nvPr/>
        </p:nvSpPr>
        <p:spPr>
          <a:xfrm>
            <a:off x="406631" y="246487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99AD85F5-A0A6-0115-6855-34505506CC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546530" y="2609887"/>
            <a:ext cx="218293" cy="293231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919716D9-168C-FE19-0730-EE0917919D9F}"/>
              </a:ext>
            </a:extLst>
          </p:cNvPr>
          <p:cNvSpPr/>
          <p:nvPr/>
        </p:nvSpPr>
        <p:spPr>
          <a:xfrm>
            <a:off x="2490118" y="2593209"/>
            <a:ext cx="1296144" cy="18514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651A47BA-1991-FFE4-76C0-4410EEAFF85D}"/>
              </a:ext>
            </a:extLst>
          </p:cNvPr>
          <p:cNvSpPr/>
          <p:nvPr/>
        </p:nvSpPr>
        <p:spPr>
          <a:xfrm>
            <a:off x="3686163" y="244632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35472ACB-14FC-7EA6-C5F2-33ACF39519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3616959" y="2609887"/>
            <a:ext cx="218293" cy="293231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id="{CB501A06-C974-7DA8-19CF-248FEC241A25}"/>
              </a:ext>
            </a:extLst>
          </p:cNvPr>
          <p:cNvSpPr/>
          <p:nvPr/>
        </p:nvSpPr>
        <p:spPr>
          <a:xfrm>
            <a:off x="511611" y="3613422"/>
            <a:ext cx="3340309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프린터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Port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설정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en-US" altLang="ko-KR" sz="10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SPP SERVER COM</a:t>
            </a:r>
            <a:r>
              <a:rPr lang="ko-KR" altLang="en-US" sz="10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포트 확인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266179B-444F-755B-3B19-57116401AC76}"/>
              </a:ext>
            </a:extLst>
          </p:cNvPr>
          <p:cNvSpPr/>
          <p:nvPr/>
        </p:nvSpPr>
        <p:spPr>
          <a:xfrm>
            <a:off x="511611" y="3843029"/>
            <a:ext cx="3340309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 38400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선택 후 설정 클릭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5C42F8B3-C18D-F350-0BEF-1BE88010F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273" y="1688462"/>
            <a:ext cx="3464451" cy="1543374"/>
          </a:xfrm>
          <a:prstGeom prst="rect">
            <a:avLst/>
          </a:prstGeom>
        </p:spPr>
      </p:pic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811550FE-F009-A3D2-F433-F826BEA04584}"/>
              </a:ext>
            </a:extLst>
          </p:cNvPr>
          <p:cNvSpPr/>
          <p:nvPr/>
        </p:nvSpPr>
        <p:spPr>
          <a:xfrm>
            <a:off x="6113213" y="2857500"/>
            <a:ext cx="828781" cy="18514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8AABD648-0C87-A073-E56D-E61411889C17}"/>
              </a:ext>
            </a:extLst>
          </p:cNvPr>
          <p:cNvSpPr/>
          <p:nvPr/>
        </p:nvSpPr>
        <p:spPr>
          <a:xfrm>
            <a:off x="5908284" y="2729161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87947C68-3CF9-C0F0-51DC-DF5003AE03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748123" y="2890469"/>
            <a:ext cx="218293" cy="293231"/>
          </a:xfrm>
          <a:prstGeom prst="rect">
            <a:avLst/>
          </a:prstGeom>
        </p:spPr>
      </p:pic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82B8ADF3-6CF9-4F35-787E-51D2427C413F}"/>
              </a:ext>
            </a:extLst>
          </p:cNvPr>
          <p:cNvSpPr/>
          <p:nvPr/>
        </p:nvSpPr>
        <p:spPr>
          <a:xfrm>
            <a:off x="7825060" y="2859909"/>
            <a:ext cx="547489" cy="18514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D61BA11C-1259-AFF1-BC82-9577F93AA33E}"/>
              </a:ext>
            </a:extLst>
          </p:cNvPr>
          <p:cNvSpPr/>
          <p:nvPr/>
        </p:nvSpPr>
        <p:spPr>
          <a:xfrm>
            <a:off x="7636315" y="272557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28864439-4D58-6AF5-BF19-E89F5729CD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8218496" y="2911047"/>
            <a:ext cx="218293" cy="293231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74832EF7-1D18-F84F-40AB-AE1520E2018B}"/>
              </a:ext>
            </a:extLst>
          </p:cNvPr>
          <p:cNvSpPr/>
          <p:nvPr/>
        </p:nvSpPr>
        <p:spPr>
          <a:xfrm>
            <a:off x="5007987" y="3382371"/>
            <a:ext cx="3480271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영수증 테스트 클릭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프린터 테스트 영수증 출력여부 체크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AE94C6C1-58C0-350E-64A6-6BDF47369013}"/>
              </a:ext>
            </a:extLst>
          </p:cNvPr>
          <p:cNvSpPr/>
          <p:nvPr/>
        </p:nvSpPr>
        <p:spPr>
          <a:xfrm>
            <a:off x="5007987" y="3613422"/>
            <a:ext cx="3480271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테스트 영수증이 정상 출력되면 설정저장 클릭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7267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2C84A-0A29-B5EC-CBEF-F5A6318D9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80C07BDE-0B18-09A3-8412-44E270836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76" y="1571030"/>
            <a:ext cx="3824565" cy="3773229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D2F3BE3E-71A3-C4E4-AA54-BD3335E93BD2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43B7CF4C-62D1-58F5-4419-ADCD5474957A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4. KSKAT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세팅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54D870D-34BF-4706-DA1B-6630CD482E53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0EE4DA4-6264-40BD-9C1F-5756915D8140}"/>
              </a:ext>
            </a:extLst>
          </p:cNvPr>
          <p:cNvSpPr/>
          <p:nvPr/>
        </p:nvSpPr>
        <p:spPr>
          <a:xfrm>
            <a:off x="323525" y="1181577"/>
            <a:ext cx="3684497" cy="235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포트 및 통신속도 확인 후 테스트 클릭</a:t>
            </a:r>
            <a:b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</a:b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체크박스 선택</a:t>
            </a:r>
            <a:b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</a:b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D05CD-B4A4-2912-5FBA-D3C608370043}"/>
              </a:ext>
            </a:extLst>
          </p:cNvPr>
          <p:cNvSpPr/>
          <p:nvPr/>
        </p:nvSpPr>
        <p:spPr>
          <a:xfrm>
            <a:off x="611701" y="2296823"/>
            <a:ext cx="3528251" cy="181464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35E97A2-E29C-7F08-A526-6814008BEC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764345" y="3572214"/>
            <a:ext cx="248865" cy="33429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C2ADE41E-CDB0-3C65-04D6-92FBAA1CEF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3707904" y="2367459"/>
            <a:ext cx="209972" cy="282054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9B4CF99E-45CD-9CEB-7C3F-F867594F5DDB}"/>
              </a:ext>
            </a:extLst>
          </p:cNvPr>
          <p:cNvSpPr/>
          <p:nvPr/>
        </p:nvSpPr>
        <p:spPr>
          <a:xfrm>
            <a:off x="377979" y="2243114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FC294A13-FE10-5A28-E575-43B0384CE3B4}"/>
              </a:ext>
            </a:extLst>
          </p:cNvPr>
          <p:cNvSpPr/>
          <p:nvPr/>
        </p:nvSpPr>
        <p:spPr>
          <a:xfrm>
            <a:off x="611701" y="2710021"/>
            <a:ext cx="3528251" cy="181464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60E36D9-43F1-636E-BD11-9163AAF0E218}"/>
              </a:ext>
            </a:extLst>
          </p:cNvPr>
          <p:cNvSpPr/>
          <p:nvPr/>
        </p:nvSpPr>
        <p:spPr>
          <a:xfrm>
            <a:off x="377979" y="268595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13444038-846F-4E55-3DF2-ADCB9D0B33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3707904" y="2787657"/>
            <a:ext cx="209972" cy="282054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ED68A7C7-AFFB-BE19-CACF-3E84D1BCD89D}"/>
              </a:ext>
            </a:extLst>
          </p:cNvPr>
          <p:cNvSpPr/>
          <p:nvPr/>
        </p:nvSpPr>
        <p:spPr>
          <a:xfrm>
            <a:off x="611701" y="2938106"/>
            <a:ext cx="3528251" cy="181464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0A054EB6-B795-2BF3-8AF4-6115F88236D7}"/>
              </a:ext>
            </a:extLst>
          </p:cNvPr>
          <p:cNvSpPr/>
          <p:nvPr/>
        </p:nvSpPr>
        <p:spPr>
          <a:xfrm>
            <a:off x="377979" y="2901211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4F4DC5DB-2A74-C67F-08E5-0C1BAE8CE1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7829" y="1571030"/>
            <a:ext cx="3870144" cy="3773229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AF6F33D8-BBFA-8743-7E90-4D3D010B7D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731" y="3267414"/>
            <a:ext cx="304800" cy="304800"/>
          </a:xfrm>
          <a:prstGeom prst="rect">
            <a:avLst/>
          </a:prstGeom>
        </p:spPr>
      </p:pic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E9C48D63-34A6-0EF8-CD84-C182595D0017}"/>
              </a:ext>
            </a:extLst>
          </p:cNvPr>
          <p:cNvSpPr/>
          <p:nvPr/>
        </p:nvSpPr>
        <p:spPr>
          <a:xfrm>
            <a:off x="5036829" y="2134409"/>
            <a:ext cx="3710142" cy="1004212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1096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F56F3-8820-D985-0BFB-C1C4B1E11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254356FE-A91A-0204-755D-9C04D7953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76" y="1571030"/>
            <a:ext cx="3824565" cy="3773229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A9F21BAC-C3C4-1DE7-B5C5-8E690A353DC5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53B8A4C1-C00E-3F23-225F-EE58D1E1DE79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4. KSKAT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세팅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3E993B4-6311-FF2D-9332-5BC4388472DA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D3927AA8-4236-E0CA-9AA7-8EB4E9477C8E}"/>
              </a:ext>
            </a:extLst>
          </p:cNvPr>
          <p:cNvSpPr/>
          <p:nvPr/>
        </p:nvSpPr>
        <p:spPr>
          <a:xfrm>
            <a:off x="323525" y="995471"/>
            <a:ext cx="4752531" cy="421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추가설정 클릭</a:t>
            </a:r>
            <a:b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</a:b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4.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서명패드 제어 사용으로 체크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및 기준금액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50000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입력 후 확인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A9BDDA6-E8CA-7E08-736B-F214E2A26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764345" y="3572214"/>
            <a:ext cx="248865" cy="334298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EFA36880-A2AE-7BFA-7E64-AD555F464A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731" y="3267414"/>
            <a:ext cx="304800" cy="304800"/>
          </a:xfrm>
          <a:prstGeom prst="rect">
            <a:avLst/>
          </a:prstGeom>
        </p:spPr>
      </p:pic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2EDD1E6C-A7BA-8939-0A9E-348F570490C4}"/>
              </a:ext>
            </a:extLst>
          </p:cNvPr>
          <p:cNvSpPr/>
          <p:nvPr/>
        </p:nvSpPr>
        <p:spPr>
          <a:xfrm>
            <a:off x="2419634" y="5093346"/>
            <a:ext cx="944372" cy="193376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7D74011-05F0-D5E9-0D48-E118D6B06B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0446" y="1547586"/>
            <a:ext cx="3885987" cy="3902201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A70844BB-D5D7-003B-6533-60BD0A44763F}"/>
              </a:ext>
            </a:extLst>
          </p:cNvPr>
          <p:cNvSpPr/>
          <p:nvPr/>
        </p:nvSpPr>
        <p:spPr>
          <a:xfrm>
            <a:off x="3211146" y="493965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40293E6E-9C44-FA72-8DAF-301B62365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2735504" y="5121115"/>
            <a:ext cx="312631" cy="419955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5F07D2C-9B72-9B23-684C-7A6CF1EF3721}"/>
              </a:ext>
            </a:extLst>
          </p:cNvPr>
          <p:cNvSpPr/>
          <p:nvPr/>
        </p:nvSpPr>
        <p:spPr>
          <a:xfrm>
            <a:off x="7442795" y="3800299"/>
            <a:ext cx="1224136" cy="34382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66A82FF7-6220-1C18-B2C3-101615CF6B62}"/>
              </a:ext>
            </a:extLst>
          </p:cNvPr>
          <p:cNvSpPr/>
          <p:nvPr/>
        </p:nvSpPr>
        <p:spPr>
          <a:xfrm>
            <a:off x="7538617" y="5164155"/>
            <a:ext cx="576064" cy="240271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D0844E76-2D3A-20A0-895F-1CF04586BA52}"/>
              </a:ext>
            </a:extLst>
          </p:cNvPr>
          <p:cNvSpPr/>
          <p:nvPr/>
        </p:nvSpPr>
        <p:spPr>
          <a:xfrm>
            <a:off x="7264535" y="363287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F36E588F-99BC-67C9-133A-9EA74773269C}"/>
              </a:ext>
            </a:extLst>
          </p:cNvPr>
          <p:cNvSpPr/>
          <p:nvPr/>
        </p:nvSpPr>
        <p:spPr>
          <a:xfrm>
            <a:off x="7327300" y="5009264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0306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5584</TotalTime>
  <Words>783</Words>
  <Application>Microsoft Office PowerPoint</Application>
  <PresentationFormat>화면 슬라이드 쇼(16:10)</PresentationFormat>
  <Paragraphs>183</Paragraphs>
  <Slides>29</Slides>
  <Notes>28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7" baseType="lpstr">
      <vt:lpstr>Arial Black</vt:lpstr>
      <vt:lpstr>나눔고딕</vt:lpstr>
      <vt:lpstr>배달의민족 도현</vt:lpstr>
      <vt:lpstr>G마켓 산스 Bold</vt:lpstr>
      <vt:lpstr>Arial</vt:lpstr>
      <vt:lpstr>맑은 고딕</vt:lpstr>
      <vt:lpstr>여기어때 잘난체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영기 강</cp:lastModifiedBy>
  <cp:revision>260</cp:revision>
  <cp:lastPrinted>2018-10-08T04:04:48Z</cp:lastPrinted>
  <dcterms:created xsi:type="dcterms:W3CDTF">2015-03-20T10:20:08Z</dcterms:created>
  <dcterms:modified xsi:type="dcterms:W3CDTF">2026-01-04T04:12:37Z</dcterms:modified>
</cp:coreProperties>
</file>