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6"/>
  </p:notesMasterIdLst>
  <p:handoutMasterIdLst>
    <p:handoutMasterId r:id="rId7"/>
  </p:handoutMasterIdLst>
  <p:sldIdLst>
    <p:sldId id="312" r:id="rId2"/>
    <p:sldId id="374" r:id="rId3"/>
    <p:sldId id="352" r:id="rId4"/>
    <p:sldId id="363" r:id="rId5"/>
  </p:sldIdLst>
  <p:sldSz cx="9144000" cy="6858000" type="screen4x3"/>
  <p:notesSz cx="6889750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8" userDrawn="1">
          <p15:clr>
            <a:srgbClr val="A4A3A4"/>
          </p15:clr>
        </p15:guide>
        <p15:guide id="2" pos="217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FAFD"/>
    <a:srgbClr val="ADFD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929F9F4-4A8F-4326-A1B4-22849713DDAB}" styleName="어두운 스타일 1 - 강조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어두운 스타일 1 - 강조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어두운 스타일 2 - 강조 1/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어두운 스타일 2 - 강조 3/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33" autoAdjust="0"/>
    <p:restoredTop sz="94700" autoAdjust="0"/>
  </p:normalViewPr>
  <p:slideViewPr>
    <p:cSldViewPr>
      <p:cViewPr varScale="1">
        <p:scale>
          <a:sx n="147" d="100"/>
          <a:sy n="147" d="100"/>
        </p:scale>
        <p:origin x="222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78" y="-120"/>
      </p:cViewPr>
      <p:guideLst>
        <p:guide orient="horz" pos="3158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241" cy="501016"/>
          </a:xfrm>
          <a:prstGeom prst="rect">
            <a:avLst/>
          </a:prstGeom>
        </p:spPr>
        <p:txBody>
          <a:bodyPr vert="horz" lIns="91596" tIns="45798" rIns="91596" bIns="457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902919" y="1"/>
            <a:ext cx="2985241" cy="501016"/>
          </a:xfrm>
          <a:prstGeom prst="rect">
            <a:avLst/>
          </a:prstGeom>
        </p:spPr>
        <p:txBody>
          <a:bodyPr vert="horz" lIns="91596" tIns="45798" rIns="91596" bIns="45798" rtlCol="0"/>
          <a:lstStyle>
            <a:lvl1pPr algn="r">
              <a:defRPr sz="1200"/>
            </a:lvl1pPr>
          </a:lstStyle>
          <a:p>
            <a:fld id="{895F98E5-D3AE-4610-9E36-FA56A859178D}" type="datetimeFigureOut">
              <a:rPr lang="ko-KR" altLang="en-US" smtClean="0"/>
              <a:pPr/>
              <a:t>2023-04-06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519283"/>
            <a:ext cx="2985241" cy="501015"/>
          </a:xfrm>
          <a:prstGeom prst="rect">
            <a:avLst/>
          </a:prstGeom>
        </p:spPr>
        <p:txBody>
          <a:bodyPr vert="horz" lIns="91596" tIns="45798" rIns="91596" bIns="457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902919" y="9519283"/>
            <a:ext cx="2985241" cy="501015"/>
          </a:xfrm>
          <a:prstGeom prst="rect">
            <a:avLst/>
          </a:prstGeom>
        </p:spPr>
        <p:txBody>
          <a:bodyPr vert="horz" lIns="91596" tIns="45798" rIns="91596" bIns="45798" rtlCol="0" anchor="b"/>
          <a:lstStyle>
            <a:lvl1pPr algn="r">
              <a:defRPr sz="1200"/>
            </a:lvl1pPr>
          </a:lstStyle>
          <a:p>
            <a:fld id="{658BC9BD-A9C3-4B86-9E26-A826FE13E0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3477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2600" y="1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/>
          <a:lstStyle>
            <a:lvl1pPr algn="r">
              <a:defRPr sz="1300"/>
            </a:lvl1pPr>
          </a:lstStyle>
          <a:p>
            <a:fld id="{C0BC5E65-045B-42AB-A191-77B5D5FEF6E2}" type="datetimeFigureOut">
              <a:rPr lang="ko-KR" altLang="en-US" smtClean="0"/>
              <a:pPr/>
              <a:t>2023-04-06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5" tIns="48307" rIns="96615" bIns="4830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976" y="4760397"/>
            <a:ext cx="5511800" cy="4509849"/>
          </a:xfrm>
          <a:prstGeom prst="rect">
            <a:avLst/>
          </a:prstGeom>
        </p:spPr>
        <p:txBody>
          <a:bodyPr vert="horz" lIns="96615" tIns="48307" rIns="96615" bIns="48307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519056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2600" y="9519056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 anchor="b"/>
          <a:lstStyle>
            <a:lvl1pPr algn="r">
              <a:defRPr sz="1300"/>
            </a:lvl1pPr>
          </a:lstStyle>
          <a:p>
            <a:fld id="{696C37C4-670A-4207-B85A-3DEE51AF3F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7964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C37C4-670A-4207-B85A-3DEE51AF3F7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913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443972" y="4102224"/>
            <a:ext cx="4256057" cy="76693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586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2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1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3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5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7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2" cstate="print">
            <a:lum bright="-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89035" b="2122"/>
          <a:stretch/>
        </p:blipFill>
        <p:spPr>
          <a:xfrm>
            <a:off x="1" y="6237329"/>
            <a:ext cx="9149551" cy="619497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7084" y="5301208"/>
            <a:ext cx="2854245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그림 19" descr="양식04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1146" y="812202"/>
            <a:ext cx="1065923" cy="333003"/>
          </a:xfrm>
          <a:prstGeom prst="rect">
            <a:avLst/>
          </a:prstGeom>
        </p:spPr>
      </p:pic>
      <p:grpSp>
        <p:nvGrpSpPr>
          <p:cNvPr id="16" name="그룹 15"/>
          <p:cNvGrpSpPr/>
          <p:nvPr userDrawn="1"/>
        </p:nvGrpSpPr>
        <p:grpSpPr>
          <a:xfrm>
            <a:off x="8268166" y="336848"/>
            <a:ext cx="491870" cy="500066"/>
            <a:chOff x="7739082" y="1000108"/>
            <a:chExt cx="629254" cy="590813"/>
          </a:xfrm>
        </p:grpSpPr>
        <p:pic>
          <p:nvPicPr>
            <p:cNvPr id="17" name="그림 16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8336" y="1003044"/>
              <a:ext cx="360000" cy="358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LeftDown"/>
              <a:lightRig rig="threePt" dir="t"/>
            </a:scene3d>
          </p:spPr>
        </p:pic>
        <p:pic>
          <p:nvPicPr>
            <p:cNvPr id="18" name="그림 7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739082" y="1000108"/>
              <a:ext cx="360000" cy="358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RightUp"/>
              <a:lightRig rig="threePt" dir="t"/>
            </a:scene3d>
          </p:spPr>
        </p:pic>
        <p:pic>
          <p:nvPicPr>
            <p:cNvPr id="19" name="그림 7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864997" y="1230921"/>
              <a:ext cx="3600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TopUp"/>
              <a:lightRig rig="threePt" dir="t"/>
            </a:scene3d>
          </p:spPr>
        </p:pic>
      </p:grpSp>
      <p:sp>
        <p:nvSpPr>
          <p:cNvPr id="2" name="제목 1"/>
          <p:cNvSpPr>
            <a:spLocks noGrp="1"/>
          </p:cNvSpPr>
          <p:nvPr userDrawn="1">
            <p:ph type="ctrTitle"/>
          </p:nvPr>
        </p:nvSpPr>
        <p:spPr>
          <a:xfrm>
            <a:off x="685800" y="2235403"/>
            <a:ext cx="7772400" cy="1470025"/>
          </a:xfrm>
        </p:spPr>
        <p:txBody>
          <a:bodyPr>
            <a:normAutofit/>
          </a:bodyPr>
          <a:lstStyle>
            <a:lvl1pPr>
              <a:defRPr sz="3325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3F4F6"/>
              </a:clrFrom>
              <a:clrTo>
                <a:srgbClr val="F3F4F6">
                  <a:alpha val="0"/>
                </a:srgbClr>
              </a:clrTo>
            </a:clrChange>
            <a:lum bright="2000" contrast="7000"/>
          </a:blip>
          <a:stretch>
            <a:fillRect/>
          </a:stretch>
        </p:blipFill>
        <p:spPr bwMode="auto">
          <a:xfrm>
            <a:off x="104996" y="144019"/>
            <a:ext cx="2405477" cy="2060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0351" y="819179"/>
            <a:ext cx="2268041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3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4" cstate="print">
            <a:lum bright="-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89035" b="2122"/>
          <a:stretch/>
        </p:blipFill>
        <p:spPr>
          <a:xfrm>
            <a:off x="1" y="6237329"/>
            <a:ext cx="9149551" cy="61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4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35" name="Picture 10" descr="3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5000"/>
          </a:blip>
          <a:stretch>
            <a:fillRect/>
          </a:stretch>
        </p:blipFill>
        <p:spPr bwMode="auto">
          <a:xfrm rot="10800000" flipV="1">
            <a:off x="1142" y="5805281"/>
            <a:ext cx="9142857" cy="102296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</p:spPr>
      </p:pic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64"/>
          <p:cNvSpPr txBox="1">
            <a:spLocks noChangeArrowheads="1"/>
          </p:cNvSpPr>
          <p:nvPr userDrawn="1"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486CE9F9-688B-47F0-9B30-DDE11235AAD5}" type="slidenum">
              <a:rPr lang="en-US" altLang="ko-KR" sz="1016" i="1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pPr algn="ctr">
                <a:defRPr/>
              </a:pPr>
              <a:t>‹#›</a:t>
            </a:fld>
            <a:r>
              <a:rPr lang="en-US" altLang="ko-KR" sz="1016" i="1" dirty="0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t> / 21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7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35" name="Picture 10" descr="3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5000"/>
          </a:blip>
          <a:stretch>
            <a:fillRect/>
          </a:stretch>
        </p:blipFill>
        <p:spPr bwMode="auto">
          <a:xfrm rot="10800000" flipV="1">
            <a:off x="1142" y="5805281"/>
            <a:ext cx="9142857" cy="102296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</p:spPr>
      </p:pic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4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1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7D8B-559F-4B70-9230-CECF8AF6A808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2023-04-06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8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3C8C6-3916-4821-9882-509527970EE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1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xStyles>
    <p:titleStyle>
      <a:lvl1pPr algn="ctr" defTabSz="844448" rtl="0" eaLnBrk="1" latinLnBrk="1" hangingPunct="1">
        <a:spcBef>
          <a:spcPct val="0"/>
        </a:spcBef>
        <a:buNone/>
        <a:defRPr sz="4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668" indent="-316668" algn="l" defTabSz="844448" rtl="0" eaLnBrk="1" latinLnBrk="1" hangingPunct="1">
        <a:spcBef>
          <a:spcPct val="20000"/>
        </a:spcBef>
        <a:buFont typeface="Arial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686114" indent="-263890" algn="l" defTabSz="844448" rtl="0" eaLnBrk="1" latinLnBrk="1" hangingPunct="1">
        <a:spcBef>
          <a:spcPct val="20000"/>
        </a:spcBef>
        <a:buFont typeface="Arial" pitchFamily="34" charset="0"/>
        <a:buChar char="–"/>
        <a:defRPr sz="2586" kern="1200">
          <a:solidFill>
            <a:schemeClr val="tx1"/>
          </a:solidFill>
          <a:latin typeface="+mn-lt"/>
          <a:ea typeface="+mn-ea"/>
          <a:cs typeface="+mn-cs"/>
        </a:defRPr>
      </a:lvl2pPr>
      <a:lvl3pPr marL="1055561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3pPr>
      <a:lvl4pPr marL="1477785" indent="-211112" algn="l" defTabSz="844448" rtl="0" eaLnBrk="1" latinLnBrk="1" hangingPunct="1">
        <a:spcBef>
          <a:spcPct val="20000"/>
        </a:spcBef>
        <a:buFont typeface="Arial" pitchFamily="34" charset="0"/>
        <a:buChar char="–"/>
        <a:defRPr sz="1847" kern="1200">
          <a:solidFill>
            <a:schemeClr val="tx1"/>
          </a:solidFill>
          <a:latin typeface="+mn-lt"/>
          <a:ea typeface="+mn-ea"/>
          <a:cs typeface="+mn-cs"/>
        </a:defRPr>
      </a:lvl4pPr>
      <a:lvl5pPr marL="1900009" indent="-211112" algn="l" defTabSz="844448" rtl="0" eaLnBrk="1" latinLnBrk="1" hangingPunct="1">
        <a:spcBef>
          <a:spcPct val="20000"/>
        </a:spcBef>
        <a:buFont typeface="Arial" pitchFamily="34" charset="0"/>
        <a:buChar char="»"/>
        <a:defRPr sz="1847" kern="1200">
          <a:solidFill>
            <a:schemeClr val="tx1"/>
          </a:solidFill>
          <a:latin typeface="+mn-lt"/>
          <a:ea typeface="+mn-ea"/>
          <a:cs typeface="+mn-cs"/>
        </a:defRPr>
      </a:lvl5pPr>
      <a:lvl6pPr marL="2322233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6pPr>
      <a:lvl7pPr marL="2744457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7pPr>
      <a:lvl8pPr marL="3166682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8pPr>
      <a:lvl9pPr marL="3588906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224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448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673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897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1121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3345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5569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7794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443971" y="4509120"/>
            <a:ext cx="4256057" cy="766936"/>
          </a:xfrm>
        </p:spPr>
        <p:txBody>
          <a:bodyPr/>
          <a:lstStyle/>
          <a:p>
            <a:r>
              <a:rPr lang="en-US" altLang="ko-KR" dirty="0"/>
              <a:t>2023</a:t>
            </a:r>
            <a:r>
              <a:rPr lang="ko-KR" altLang="en-US" dirty="0"/>
              <a:t>년 </a:t>
            </a:r>
            <a:r>
              <a:rPr lang="en-US" altLang="ko-KR" dirty="0"/>
              <a:t>4</a:t>
            </a:r>
            <a:r>
              <a:rPr lang="ko-KR" altLang="en-US" dirty="0"/>
              <a:t>월 </a:t>
            </a: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>
                <a:solidFill>
                  <a:schemeClr val="tx1"/>
                </a:solidFill>
              </a:rPr>
              <a:t> 통합형 멀티패드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NK-2500QN </a:t>
            </a:r>
            <a:r>
              <a:rPr lang="ko-KR" altLang="en-US" dirty="0">
                <a:solidFill>
                  <a:schemeClr val="tx1"/>
                </a:solidFill>
              </a:rPr>
              <a:t>소개서</a:t>
            </a:r>
          </a:p>
        </p:txBody>
      </p:sp>
    </p:spTree>
    <p:extLst>
      <p:ext uri="{BB962C8B-B14F-4D97-AF65-F5344CB8AC3E}">
        <p14:creationId xmlns:p14="http://schemas.microsoft.com/office/powerpoint/2010/main" val="2135327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332656"/>
            <a:ext cx="4115533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제품 </a:t>
            </a:r>
            <a:r>
              <a:rPr lang="en-US" altLang="ko-KR" dirty="0"/>
              <a:t>H/W </a:t>
            </a:r>
            <a:r>
              <a:rPr lang="ko-KR" altLang="en-US" dirty="0"/>
              <a:t>사양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493515" y="1655043"/>
            <a:ext cx="11525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300" b="1" dirty="0">
                <a:ea typeface="굴림" panose="020B0600000101010101" pitchFamily="50" charset="-127"/>
              </a:rPr>
              <a:t>NK-2500QN</a:t>
            </a:r>
            <a:endParaRPr lang="ko-KR" altLang="en-US" sz="1300" b="1" dirty="0">
              <a:ea typeface="굴림" panose="020B0600000101010101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31664" y="1239619"/>
            <a:ext cx="793404" cy="40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28" tIns="40064" rIns="80128" bIns="40064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latinLnBrk="1" hangingPunct="1">
              <a:defRPr/>
            </a:pPr>
            <a:r>
              <a:rPr kumimoji="0" lang="en-US" altLang="ko-KR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나눔고딕 Light" pitchFamily="50" charset="-127"/>
              </a:rPr>
              <a:t>NICE</a:t>
            </a:r>
          </a:p>
          <a:p>
            <a:pPr eaLnBrk="1" latinLnBrk="1" hangingPunct="1">
              <a:defRPr/>
            </a:pPr>
            <a:r>
              <a:rPr kumimoji="0"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ea typeface="나눔고딕 Light" pitchFamily="50" charset="-127"/>
              </a:rPr>
              <a:t>Multi-PAD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603330"/>
              </p:ext>
            </p:extLst>
          </p:nvPr>
        </p:nvGraphicFramePr>
        <p:xfrm>
          <a:off x="3707904" y="1033934"/>
          <a:ext cx="5040560" cy="4860485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643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6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945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구</a:t>
                      </a:r>
                      <a:r>
                        <a:rPr lang="en-US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  </a:t>
                      </a: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분</a:t>
                      </a:r>
                      <a:endParaRPr lang="ko-KR" sz="1200" b="0" kern="10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사</a:t>
                      </a:r>
                      <a:r>
                        <a:rPr lang="en-US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   </a:t>
                      </a: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</a:rPr>
                        <a:t>양</a:t>
                      </a:r>
                      <a:endParaRPr lang="ko-KR" sz="1200" b="0" kern="10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Model Name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NK-2500QN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Model Type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통합패드</a:t>
                      </a: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ko-KR" sz="1000" b="0" kern="0" dirty="0" err="1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IC+MS+QR+NFC+SignPAD</a:t>
                      </a: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Processor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ARMv7-M, 204Mhz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O/S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F/W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274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Memory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Flash 4Mbyte, Ext. 4Mbyte</a:t>
                      </a: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SRAM 1Mbyte </a:t>
                      </a: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70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Smart Card Reader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444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양면 </a:t>
                      </a: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IC Socket </a:t>
                      </a:r>
                      <a:r>
                        <a:rPr lang="ko-KR" alt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적용</a:t>
                      </a:r>
                      <a:r>
                        <a:rPr lang="en-US" alt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카트리지 </a:t>
                      </a:r>
                      <a:r>
                        <a:rPr lang="ko-KR" altLang="en-US" sz="1000" b="1" kern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착탈</a:t>
                      </a:r>
                      <a:r>
                        <a:rPr lang="ko-KR" altLang="en-US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 방식</a:t>
                      </a:r>
                      <a:endParaRPr lang="en-US" altLang="ko-KR" sz="1000" b="1" kern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Magnetic Card Reader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Single Head, 2 track only</a:t>
                      </a:r>
                      <a:endParaRPr lang="ko-KR" sz="1000" b="1" kern="1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35428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Contactless Card Reader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ISO14443 Type A, Type B, </a:t>
                      </a:r>
                      <a:r>
                        <a:rPr lang="en-US" sz="1000" b="1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Mifare</a:t>
                      </a: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지원</a:t>
                      </a:r>
                      <a:endParaRPr lang="ko-K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548547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QR Reader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Camera Type, QR , Code 128, With LED</a:t>
                      </a:r>
                      <a:endParaRPr lang="ko-KR" sz="1000" b="0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Display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2.8 inch, TFT Color 320 x 240 pixels(LED Backlight)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Input device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Resistive Touch screen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606465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Sound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Buzzer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274"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Peripheral ports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Serial x 2 (RJ-11)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00" b="0" kern="100" dirty="0">
                        <a:ln>
                          <a:noFill/>
                        </a:ln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DC-JACK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629638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Power Supply </a:t>
                      </a:r>
                      <a:endParaRPr lang="ko-KR" alt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+5V@2A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Operating Temperature</a:t>
                      </a:r>
                      <a:endParaRPr lang="ko-KR" sz="1000" b="0" kern="10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0 </a:t>
                      </a:r>
                      <a:r>
                        <a:rPr 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º</a:t>
                      </a: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 to +50 </a:t>
                      </a:r>
                      <a:r>
                        <a:rPr 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º</a:t>
                      </a: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C68D01BD-470C-E36B-F687-6229C89B40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24211" r="50951" b="20344"/>
          <a:stretch/>
        </p:blipFill>
        <p:spPr>
          <a:xfrm>
            <a:off x="199585" y="2148272"/>
            <a:ext cx="3316901" cy="305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3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2D2E69B-55E0-8C1D-FAB4-E5B8A4325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66" y="744988"/>
            <a:ext cx="8102712" cy="608122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344824"/>
            <a:ext cx="7943160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주요기능 </a:t>
            </a:r>
          </a:p>
        </p:txBody>
      </p:sp>
      <p:sp>
        <p:nvSpPr>
          <p:cNvPr id="23" name="TextBox 42"/>
          <p:cNvSpPr txBox="1"/>
          <p:nvPr/>
        </p:nvSpPr>
        <p:spPr>
          <a:xfrm>
            <a:off x="0" y="5742588"/>
            <a:ext cx="8052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1" dirty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b="1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▲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카드 소켓 내구성을 고려한 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 모듈 분리형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카트리지 교체 방식 적용으로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A/S 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처리 용이</a:t>
            </a:r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248705" y="1808665"/>
            <a:ext cx="306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양방향 분리형 </a:t>
            </a:r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 모듈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맑은 고딕" pitchFamily="50" charset="-127"/>
                <a:ea typeface="맑은 고딕" pitchFamily="50" charset="-127"/>
              </a:rPr>
              <a:t>이물질 투입 방지를 위한 셔터커버 장작</a:t>
            </a: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맑은 고딕" pitchFamily="50" charset="-127"/>
                <a:ea typeface="맑은 고딕" pitchFamily="50" charset="-127"/>
              </a:rPr>
              <a:t>모듈 오류 시  손쉬운 교체 </a:t>
            </a: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57232" y="869000"/>
            <a:ext cx="8253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IC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카드 </a:t>
            </a:r>
            <a:r>
              <a:rPr lang="ko-KR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모듈 분리형 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보급형 </a:t>
            </a:r>
            <a:r>
              <a:rPr lang="ko-KR" altLang="en-US" sz="2400" b="1" u="sng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멀티패드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 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(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양방향 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IC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카드 모듈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)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   </a:t>
            </a:r>
          </a:p>
        </p:txBody>
      </p:sp>
      <p:cxnSp>
        <p:nvCxnSpPr>
          <p:cNvPr id="35" name="꺾인 연결선 34"/>
          <p:cNvCxnSpPr>
            <a:cxnSpLocks/>
          </p:cNvCxnSpPr>
          <p:nvPr/>
        </p:nvCxnSpPr>
        <p:spPr>
          <a:xfrm>
            <a:off x="5153499" y="4228471"/>
            <a:ext cx="1649040" cy="657868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77825" y="2635872"/>
            <a:ext cx="172329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NFC 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카드 리더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050" dirty="0"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l="10776"/>
          <a:stretch>
            <a:fillRect/>
          </a:stretch>
        </p:blipFill>
        <p:spPr bwMode="auto">
          <a:xfrm>
            <a:off x="8650294" y="5917593"/>
            <a:ext cx="428628" cy="44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64"/>
          <p:cNvSpPr txBox="1">
            <a:spLocks noChangeArrowheads="1"/>
          </p:cNvSpPr>
          <p:nvPr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altLang="ko-KR" sz="1016" i="1" dirty="0">
              <a:solidFill>
                <a:prstClr val="black"/>
              </a:solidFill>
              <a:latin typeface="Arial" pitchFamily="34" charset="0"/>
              <a:ea typeface="가는각진제목체" pitchFamily="18" charset="-127"/>
            </a:endParaRPr>
          </a:p>
        </p:txBody>
      </p:sp>
      <p:cxnSp>
        <p:nvCxnSpPr>
          <p:cNvPr id="33" name="꺾인 연결선 32"/>
          <p:cNvCxnSpPr>
            <a:cxnSpLocks/>
          </p:cNvCxnSpPr>
          <p:nvPr/>
        </p:nvCxnSpPr>
        <p:spPr>
          <a:xfrm rot="10800000" flipV="1">
            <a:off x="2517997" y="3223396"/>
            <a:ext cx="1880158" cy="1690023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832971" y="4732450"/>
            <a:ext cx="213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2.8” </a:t>
            </a:r>
            <a:r>
              <a:rPr lang="ko-KR" altLang="en-US" sz="1400" b="1" dirty="0" err="1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저항식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Display </a:t>
            </a:r>
          </a:p>
        </p:txBody>
      </p:sp>
      <p:cxnSp>
        <p:nvCxnSpPr>
          <p:cNvPr id="40" name="꺾인 연결선 39"/>
          <p:cNvCxnSpPr>
            <a:cxnSpLocks/>
          </p:cNvCxnSpPr>
          <p:nvPr/>
        </p:nvCxnSpPr>
        <p:spPr>
          <a:xfrm>
            <a:off x="2195736" y="1958451"/>
            <a:ext cx="1830574" cy="921169"/>
          </a:xfrm>
          <a:prstGeom prst="bentConnector3">
            <a:avLst>
              <a:gd name="adj1" fmla="val 62283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26018" y="4759532"/>
            <a:ext cx="213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MS 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카드 리더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5" name="꺾인 연결선 24"/>
          <p:cNvCxnSpPr>
            <a:cxnSpLocks/>
          </p:cNvCxnSpPr>
          <p:nvPr/>
        </p:nvCxnSpPr>
        <p:spPr>
          <a:xfrm flipV="1">
            <a:off x="4839691" y="1752413"/>
            <a:ext cx="1820541" cy="685174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cxnSpLocks/>
          </p:cNvCxnSpPr>
          <p:nvPr/>
        </p:nvCxnSpPr>
        <p:spPr>
          <a:xfrm flipV="1">
            <a:off x="5940152" y="2804358"/>
            <a:ext cx="1037673" cy="402490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622755" y="1603373"/>
            <a:ext cx="172329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Barcode/QR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 리더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간편 결제 지원  </a:t>
            </a:r>
            <a:endParaRPr lang="en-US" altLang="ko-KR" sz="1050" dirty="0"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24" y="2520795"/>
            <a:ext cx="1706712" cy="191043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ACF160FD-9C81-D32B-DCA1-71D07B6C07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28" b="94037" l="9784" r="91614">
                        <a14:foregroundMark x1="25413" y1="7187" x2="15756" y2="20336"/>
                        <a14:foregroundMark x1="15756" y1="20336" x2="18297" y2="33639"/>
                        <a14:foregroundMark x1="18297" y1="33639" x2="32274" y2="43578"/>
                        <a14:foregroundMark x1="32274" y1="43578" x2="42694" y2="38226"/>
                        <a14:foregroundMark x1="42694" y1="38226" x2="49682" y2="27523"/>
                        <a14:foregroundMark x1="49682" y1="27523" x2="45108" y2="18196"/>
                        <a14:foregroundMark x1="45108" y1="18196" x2="26811" y2="6728"/>
                        <a14:foregroundMark x1="26811" y1="6728" x2="25667" y2="6728"/>
                        <a14:foregroundMark x1="16391" y1="38685" x2="14231" y2="62538"/>
                        <a14:foregroundMark x1="14231" y1="62538" x2="20076" y2="72171"/>
                        <a14:foregroundMark x1="20076" y1="72171" x2="50445" y2="90979"/>
                        <a14:foregroundMark x1="50445" y1="90979" x2="73189" y2="78746"/>
                        <a14:foregroundMark x1="73189" y1="78746" x2="83990" y2="70031"/>
                        <a14:foregroundMark x1="83990" y1="70031" x2="86785" y2="49388"/>
                        <a14:foregroundMark x1="44219" y1="15902" x2="56163" y2="10856"/>
                        <a14:foregroundMark x1="56163" y1="10856" x2="88945" y2="39144"/>
                        <a14:foregroundMark x1="68488" y1="21560" x2="82846" y2="32110"/>
                        <a14:foregroundMark x1="82846" y1="32110" x2="90724" y2="45566"/>
                        <a14:foregroundMark x1="90724" y1="45566" x2="91614" y2="56881"/>
                        <a14:foregroundMark x1="91614" y1="56881" x2="85769" y2="71713"/>
                        <a14:foregroundMark x1="85769" y1="71713" x2="83609" y2="72936"/>
                        <a14:foregroundMark x1="83355" y1="30887" x2="88310" y2="40214"/>
                        <a14:foregroundMark x1="88310" y1="40214" x2="87802" y2="43272"/>
                        <a14:foregroundMark x1="81957" y1="32875" x2="90089" y2="41590"/>
                        <a14:foregroundMark x1="90089" y1="41590" x2="85896" y2="46636"/>
                        <a14:foregroundMark x1="85260" y1="34862" x2="89072" y2="40673"/>
                        <a14:foregroundMark x1="88437" y1="38226" x2="89708" y2="40061"/>
                        <a14:foregroundMark x1="89199" y1="38685" x2="83736" y2="30581"/>
                        <a14:foregroundMark x1="70140" y1="81498" x2="54638" y2="94037"/>
                        <a14:foregroundMark x1="54638" y1="94037" x2="44473" y2="89450"/>
                        <a14:foregroundMark x1="44473" y1="89450" x2="40280" y2="84404"/>
                        <a14:foregroundMark x1="20457" y1="74465" x2="10801" y2="55810"/>
                        <a14:foregroundMark x1="10801" y1="55810" x2="12834" y2="43578"/>
                        <a14:foregroundMark x1="12834" y1="43578" x2="18424" y2="36239"/>
                        <a14:foregroundMark x1="19060" y1="33486" x2="11817" y2="44954"/>
                        <a14:foregroundMark x1="11817" y1="44954" x2="17916" y2="57951"/>
                        <a14:foregroundMark x1="17916" y1="57951" x2="17916" y2="57951"/>
                        <a14:foregroundMark x1="22109" y1="79358" x2="10928" y2="58563"/>
                        <a14:foregroundMark x1="10928" y1="58563" x2="13596" y2="55352"/>
                        <a14:foregroundMark x1="13469" y1="61315" x2="18297" y2="71865"/>
                        <a14:foregroundMark x1="18297" y1="71865" x2="18424" y2="71254"/>
                        <a14:foregroundMark x1="18170" y1="72018" x2="16264" y2="65749"/>
                        <a14:foregroundMark x1="17027" y1="70031" x2="16010" y2="64526"/>
                        <a14:foregroundMark x1="14231" y1="65596" x2="14994" y2="66972"/>
                        <a14:foregroundMark x1="15121" y1="67431" x2="18170" y2="70795"/>
                        <a14:foregroundMark x1="43202" y1="17125" x2="51970" y2="10703"/>
                        <a14:foregroundMark x1="51970" y1="10703" x2="52732" y2="11927"/>
                        <a14:foregroundMark x1="49301" y1="11162" x2="46379" y2="15138"/>
                        <a14:foregroundMark x1="48666" y1="12997" x2="50191" y2="11315"/>
                        <a14:foregroundMark x1="48539" y1="12232" x2="46887" y2="12385"/>
                        <a14:foregroundMark x1="46887" y1="13609" x2="46760" y2="174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217" y="2899044"/>
            <a:ext cx="2206254" cy="18334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0AB0892-5221-B91A-30E8-1D9A75871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0"/>
            <a:ext cx="9137694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332656"/>
            <a:ext cx="7943160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제품 이미지</a:t>
            </a: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l="10776"/>
          <a:stretch>
            <a:fillRect/>
          </a:stretch>
        </p:blipFill>
        <p:spPr bwMode="auto">
          <a:xfrm>
            <a:off x="8650294" y="5917593"/>
            <a:ext cx="428628" cy="44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64"/>
          <p:cNvSpPr txBox="1">
            <a:spLocks noChangeArrowheads="1"/>
          </p:cNvSpPr>
          <p:nvPr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altLang="ko-KR" sz="1016" i="1" dirty="0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t>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49943CE-9F5D-6370-325B-D2E1DAC09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5" y="3329392"/>
            <a:ext cx="2520280" cy="288569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7B3AA33-CE31-2FAB-7FC1-44BA0D2554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2723" r="46559" b="-1152"/>
          <a:stretch/>
        </p:blipFill>
        <p:spPr>
          <a:xfrm>
            <a:off x="5530967" y="193516"/>
            <a:ext cx="305061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09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38479</TotalTime>
  <Words>228</Words>
  <Application>Microsoft Office PowerPoint</Application>
  <PresentationFormat>화면 슬라이드 쇼(4:3)</PresentationFormat>
  <Paragraphs>58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굴림</vt:lpstr>
      <vt:lpstr>맑은 고딕</vt:lpstr>
      <vt:lpstr>Arial</vt:lpstr>
      <vt:lpstr>Calisto MT</vt:lpstr>
      <vt:lpstr>Office 테마</vt:lpstr>
      <vt:lpstr> 통합형 멀티패드 NK-2500QN 소개서</vt:lpstr>
      <vt:lpstr>1. 제품 H/W 사양</vt:lpstr>
      <vt:lpstr>2. 주요기능 </vt:lpstr>
      <vt:lpstr>3. 제품 이미지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제품소개서</dc:title>
  <dc:creator>user</dc:creator>
  <cp:lastModifiedBy>정성실</cp:lastModifiedBy>
  <cp:revision>555</cp:revision>
  <cp:lastPrinted>2020-04-27T23:23:28Z</cp:lastPrinted>
  <dcterms:created xsi:type="dcterms:W3CDTF">2014-12-21T02:27:49Z</dcterms:created>
  <dcterms:modified xsi:type="dcterms:W3CDTF">2023-04-06T02:59:58Z</dcterms:modified>
</cp:coreProperties>
</file>