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6"/>
  </p:notesMasterIdLst>
  <p:handoutMasterIdLst>
    <p:handoutMasterId r:id="rId7"/>
  </p:handoutMasterIdLst>
  <p:sldIdLst>
    <p:sldId id="312" r:id="rId2"/>
    <p:sldId id="356" r:id="rId3"/>
    <p:sldId id="368" r:id="rId4"/>
    <p:sldId id="372" r:id="rId5"/>
  </p:sldIdLst>
  <p:sldSz cx="9144000" cy="6858000" type="screen4x3"/>
  <p:notesSz cx="6889750" cy="100218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8" userDrawn="1">
          <p15:clr>
            <a:srgbClr val="A4A3A4"/>
          </p15:clr>
        </p15:guide>
        <p15:guide id="2" pos="217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FAFD"/>
    <a:srgbClr val="ADFD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929F9F4-4A8F-4326-A1B4-22849713DDAB}" styleName="어두운 스타일 1 - 강조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어두운 스타일 1 - 강조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어두운 스타일 2 - 강조 1/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어두운 스타일 2 - 강조 3/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33" autoAdjust="0"/>
    <p:restoredTop sz="94700" autoAdjust="0"/>
  </p:normalViewPr>
  <p:slideViewPr>
    <p:cSldViewPr>
      <p:cViewPr varScale="1">
        <p:scale>
          <a:sx n="104" d="100"/>
          <a:sy n="104" d="100"/>
        </p:scale>
        <p:origin x="190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78" y="-120"/>
      </p:cViewPr>
      <p:guideLst>
        <p:guide orient="horz" pos="3158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241" cy="501016"/>
          </a:xfrm>
          <a:prstGeom prst="rect">
            <a:avLst/>
          </a:prstGeom>
        </p:spPr>
        <p:txBody>
          <a:bodyPr vert="horz" lIns="91596" tIns="45798" rIns="91596" bIns="457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902919" y="1"/>
            <a:ext cx="2985241" cy="501016"/>
          </a:xfrm>
          <a:prstGeom prst="rect">
            <a:avLst/>
          </a:prstGeom>
        </p:spPr>
        <p:txBody>
          <a:bodyPr vert="horz" lIns="91596" tIns="45798" rIns="91596" bIns="45798" rtlCol="0"/>
          <a:lstStyle>
            <a:lvl1pPr algn="r">
              <a:defRPr sz="1200"/>
            </a:lvl1pPr>
          </a:lstStyle>
          <a:p>
            <a:fld id="{895F98E5-D3AE-4610-9E36-FA56A859178D}" type="datetimeFigureOut">
              <a:rPr lang="ko-KR" altLang="en-US" smtClean="0"/>
              <a:pPr/>
              <a:t>2023-03-16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519283"/>
            <a:ext cx="2985241" cy="501015"/>
          </a:xfrm>
          <a:prstGeom prst="rect">
            <a:avLst/>
          </a:prstGeom>
        </p:spPr>
        <p:txBody>
          <a:bodyPr vert="horz" lIns="91596" tIns="45798" rIns="91596" bIns="457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902919" y="9519283"/>
            <a:ext cx="2985241" cy="501015"/>
          </a:xfrm>
          <a:prstGeom prst="rect">
            <a:avLst/>
          </a:prstGeom>
        </p:spPr>
        <p:txBody>
          <a:bodyPr vert="horz" lIns="91596" tIns="45798" rIns="91596" bIns="45798" rtlCol="0" anchor="b"/>
          <a:lstStyle>
            <a:lvl1pPr algn="r">
              <a:defRPr sz="1200"/>
            </a:lvl1pPr>
          </a:lstStyle>
          <a:p>
            <a:fld id="{658BC9BD-A9C3-4B86-9E26-A826FE13E0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3477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2600" y="1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/>
          <a:lstStyle>
            <a:lvl1pPr algn="r">
              <a:defRPr sz="1300"/>
            </a:lvl1pPr>
          </a:lstStyle>
          <a:p>
            <a:fld id="{C0BC5E65-045B-42AB-A191-77B5D5FEF6E2}" type="datetimeFigureOut">
              <a:rPr lang="ko-KR" altLang="en-US" smtClean="0"/>
              <a:pPr/>
              <a:t>2023-03-16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5" tIns="48307" rIns="96615" bIns="4830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8976" y="4760397"/>
            <a:ext cx="5511800" cy="4509849"/>
          </a:xfrm>
          <a:prstGeom prst="rect">
            <a:avLst/>
          </a:prstGeom>
        </p:spPr>
        <p:txBody>
          <a:bodyPr vert="horz" lIns="96615" tIns="48307" rIns="96615" bIns="48307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9519056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2600" y="9519056"/>
            <a:ext cx="2985558" cy="501095"/>
          </a:xfrm>
          <a:prstGeom prst="rect">
            <a:avLst/>
          </a:prstGeom>
        </p:spPr>
        <p:txBody>
          <a:bodyPr vert="horz" lIns="96615" tIns="48307" rIns="96615" bIns="48307" rtlCol="0" anchor="b"/>
          <a:lstStyle>
            <a:lvl1pPr algn="r">
              <a:defRPr sz="1300"/>
            </a:lvl1pPr>
          </a:lstStyle>
          <a:p>
            <a:fld id="{696C37C4-670A-4207-B85A-3DEE51AF3F7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7964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C37C4-670A-4207-B85A-3DEE51AF3F7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7913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443972" y="4102224"/>
            <a:ext cx="4256057" cy="76693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586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2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1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3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5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7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 rotWithShape="1">
          <a:blip r:embed="rId2" cstate="print">
            <a:lum bright="-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89035" b="2122"/>
          <a:stretch/>
        </p:blipFill>
        <p:spPr>
          <a:xfrm>
            <a:off x="1" y="6237329"/>
            <a:ext cx="9149551" cy="619497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7084" y="5301208"/>
            <a:ext cx="2854245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그림 19" descr="양식04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1146" y="812202"/>
            <a:ext cx="1065923" cy="333003"/>
          </a:xfrm>
          <a:prstGeom prst="rect">
            <a:avLst/>
          </a:prstGeom>
        </p:spPr>
      </p:pic>
      <p:grpSp>
        <p:nvGrpSpPr>
          <p:cNvPr id="16" name="그룹 15"/>
          <p:cNvGrpSpPr/>
          <p:nvPr userDrawn="1"/>
        </p:nvGrpSpPr>
        <p:grpSpPr>
          <a:xfrm>
            <a:off x="8268166" y="336848"/>
            <a:ext cx="491870" cy="500066"/>
            <a:chOff x="7739082" y="1000108"/>
            <a:chExt cx="629254" cy="590813"/>
          </a:xfrm>
        </p:grpSpPr>
        <p:pic>
          <p:nvPicPr>
            <p:cNvPr id="17" name="그림 16" descr="NICE-CI-logo.bmp"/>
            <p:cNvPicPr preferRelativeResize="0">
              <a:picLocks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8336" y="1003044"/>
              <a:ext cx="360000" cy="358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LeftDown"/>
              <a:lightRig rig="threePt" dir="t"/>
            </a:scene3d>
          </p:spPr>
        </p:pic>
        <p:pic>
          <p:nvPicPr>
            <p:cNvPr id="18" name="그림 7" descr="NICE-CI-logo.bmp"/>
            <p:cNvPicPr preferRelativeResize="0">
              <a:picLocks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739082" y="1000108"/>
              <a:ext cx="360000" cy="358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RightUp"/>
              <a:lightRig rig="threePt" dir="t"/>
            </a:scene3d>
          </p:spPr>
        </p:pic>
        <p:pic>
          <p:nvPicPr>
            <p:cNvPr id="19" name="그림 7" descr="NICE-CI-logo.bmp"/>
            <p:cNvPicPr preferRelativeResize="0">
              <a:picLocks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864997" y="1230921"/>
              <a:ext cx="360000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isometricTopUp"/>
              <a:lightRig rig="threePt" dir="t"/>
            </a:scene3d>
          </p:spPr>
        </p:pic>
      </p:grpSp>
      <p:sp>
        <p:nvSpPr>
          <p:cNvPr id="2" name="제목 1"/>
          <p:cNvSpPr>
            <a:spLocks noGrp="1"/>
          </p:cNvSpPr>
          <p:nvPr userDrawn="1">
            <p:ph type="ctrTitle"/>
          </p:nvPr>
        </p:nvSpPr>
        <p:spPr>
          <a:xfrm>
            <a:off x="685800" y="2235403"/>
            <a:ext cx="7772400" cy="1470025"/>
          </a:xfrm>
        </p:spPr>
        <p:txBody>
          <a:bodyPr>
            <a:normAutofit/>
          </a:bodyPr>
          <a:lstStyle>
            <a:lvl1pPr>
              <a:defRPr sz="3325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3F4F6"/>
              </a:clrFrom>
              <a:clrTo>
                <a:srgbClr val="F3F4F6">
                  <a:alpha val="0"/>
                </a:srgbClr>
              </a:clrTo>
            </a:clrChange>
            <a:lum bright="2000" contrast="7000"/>
          </a:blip>
          <a:stretch>
            <a:fillRect/>
          </a:stretch>
        </p:blipFill>
        <p:spPr bwMode="auto">
          <a:xfrm>
            <a:off x="104996" y="144019"/>
            <a:ext cx="2405477" cy="2060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0351" y="819179"/>
            <a:ext cx="2268041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93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 bwMode="auto">
          <a:xfrm>
            <a:off x="7" y="0"/>
            <a:ext cx="9148398" cy="714380"/>
          </a:xfrm>
          <a:prstGeom prst="rect">
            <a:avLst/>
          </a:prstGeom>
          <a:solidFill>
            <a:srgbClr val="0019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한쪽 모서리가 둥근 사각형 19"/>
          <p:cNvSpPr/>
          <p:nvPr userDrawn="1"/>
        </p:nvSpPr>
        <p:spPr bwMode="auto">
          <a:xfrm flipH="1">
            <a:off x="7" y="293967"/>
            <a:ext cx="9148398" cy="491828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609883" y="-24"/>
            <a:ext cx="35317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0">
              <a:lnSpc>
                <a:spcPts val="1385"/>
              </a:lnSpc>
              <a:defRPr/>
            </a:pPr>
            <a:r>
              <a:rPr lang="ko-KR" altLang="en-US" sz="83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정보산업에서 무한가치를 창조하는  </a:t>
            </a:r>
            <a:r>
              <a:rPr lang="ko-KR" altLang="en-US" sz="1062" kern="0" dirty="0">
                <a:solidFill>
                  <a:srgbClr val="A6CE39"/>
                </a:solidFill>
                <a:latin typeface="HY견고딕" pitchFamily="18" charset="-127"/>
                <a:ea typeface="HY견고딕" pitchFamily="18" charset="-127"/>
              </a:rPr>
              <a:t>고도의 지식 전문가 그룹</a:t>
            </a:r>
          </a:p>
        </p:txBody>
      </p:sp>
      <p:cxnSp>
        <p:nvCxnSpPr>
          <p:cNvPr id="22" name="직선 연결선 21"/>
          <p:cNvCxnSpPr/>
          <p:nvPr userDrawn="1"/>
        </p:nvCxnSpPr>
        <p:spPr bwMode="auto">
          <a:xfrm>
            <a:off x="7" y="792445"/>
            <a:ext cx="9142857" cy="1588"/>
          </a:xfrm>
          <a:prstGeom prst="line">
            <a:avLst/>
          </a:prstGeom>
          <a:solidFill>
            <a:srgbClr val="BBE0E3"/>
          </a:solidFill>
          <a:ln w="38100" cap="flat" cmpd="sng" algn="ctr">
            <a:solidFill>
              <a:srgbClr val="00257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 userDrawn="1"/>
        </p:nvSpPr>
        <p:spPr>
          <a:xfrm>
            <a:off x="116448" y="8216"/>
            <a:ext cx="53200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1385"/>
              </a:lnSpc>
              <a:defRPr/>
            </a:pPr>
            <a:r>
              <a:rPr lang="en-US" altLang="ko-KR" sz="924" i="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NICE Information &amp; Telecommunication</a:t>
            </a:r>
            <a:endParaRPr lang="ko-KR" altLang="en-US" sz="1108" i="1" kern="0" dirty="0">
              <a:solidFill>
                <a:srgbClr val="A6CE39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4115533" cy="407475"/>
          </a:xfrm>
        </p:spPr>
        <p:txBody>
          <a:bodyPr anchor="ctr">
            <a:normAutofit/>
          </a:bodyPr>
          <a:lstStyle>
            <a:lvl1pPr algn="l">
              <a:defRPr sz="2586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280757" y="6431519"/>
            <a:ext cx="2455352" cy="348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Networking ‘</a:t>
            </a:r>
            <a:r>
              <a:rPr lang="en-US" altLang="ko-KR" sz="1662" i="1" spc="46" dirty="0" err="1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9933"/>
                </a:solidFill>
                <a:effectLst>
                  <a:innerShdw blurRad="114300">
                    <a:srgbClr val="CC0000"/>
                  </a:innerShdw>
                </a:effectLst>
                <a:latin typeface="Calisto MT" pitchFamily="18" charset="0"/>
                <a:cs typeface="Arial" pitchFamily="34" charset="0"/>
              </a:rPr>
              <a:t>i</a:t>
            </a: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’ for Creating Every value</a:t>
            </a:r>
            <a:endParaRPr lang="ko-KR" altLang="en-US" sz="924" spc="46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FFFF">
                  <a:lumMod val="50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482" y="6440850"/>
            <a:ext cx="150223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그림 29" descr="양식03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75" y="6493786"/>
            <a:ext cx="271168" cy="28803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 rotWithShape="1">
          <a:blip r:embed="rId4" cstate="print">
            <a:lum bright="-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89035" b="2122"/>
          <a:stretch/>
        </p:blipFill>
        <p:spPr>
          <a:xfrm>
            <a:off x="1" y="6237329"/>
            <a:ext cx="9149551" cy="61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4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 bwMode="auto">
          <a:xfrm>
            <a:off x="7" y="0"/>
            <a:ext cx="9148398" cy="714380"/>
          </a:xfrm>
          <a:prstGeom prst="rect">
            <a:avLst/>
          </a:prstGeom>
          <a:solidFill>
            <a:srgbClr val="0019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한쪽 모서리가 둥근 사각형 19"/>
          <p:cNvSpPr/>
          <p:nvPr userDrawn="1"/>
        </p:nvSpPr>
        <p:spPr bwMode="auto">
          <a:xfrm flipH="1">
            <a:off x="7" y="293967"/>
            <a:ext cx="9148398" cy="491828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609883" y="-24"/>
            <a:ext cx="35317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0">
              <a:lnSpc>
                <a:spcPts val="1385"/>
              </a:lnSpc>
              <a:defRPr/>
            </a:pPr>
            <a:r>
              <a:rPr lang="ko-KR" altLang="en-US" sz="83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정보산업에서 무한가치를 창조하는  </a:t>
            </a:r>
            <a:r>
              <a:rPr lang="ko-KR" altLang="en-US" sz="1062" kern="0" dirty="0">
                <a:solidFill>
                  <a:srgbClr val="A6CE39"/>
                </a:solidFill>
                <a:latin typeface="HY견고딕" pitchFamily="18" charset="-127"/>
                <a:ea typeface="HY견고딕" pitchFamily="18" charset="-127"/>
              </a:rPr>
              <a:t>고도의 지식 전문가 그룹</a:t>
            </a:r>
          </a:p>
        </p:txBody>
      </p:sp>
      <p:cxnSp>
        <p:nvCxnSpPr>
          <p:cNvPr id="22" name="직선 연결선 21"/>
          <p:cNvCxnSpPr/>
          <p:nvPr userDrawn="1"/>
        </p:nvCxnSpPr>
        <p:spPr bwMode="auto">
          <a:xfrm>
            <a:off x="7" y="792445"/>
            <a:ext cx="9142857" cy="1588"/>
          </a:xfrm>
          <a:prstGeom prst="line">
            <a:avLst/>
          </a:prstGeom>
          <a:solidFill>
            <a:srgbClr val="BBE0E3"/>
          </a:solidFill>
          <a:ln w="38100" cap="flat" cmpd="sng" algn="ctr">
            <a:solidFill>
              <a:srgbClr val="00257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 userDrawn="1"/>
        </p:nvSpPr>
        <p:spPr>
          <a:xfrm>
            <a:off x="116448" y="8216"/>
            <a:ext cx="53200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1385"/>
              </a:lnSpc>
              <a:defRPr/>
            </a:pPr>
            <a:r>
              <a:rPr lang="en-US" altLang="ko-KR" sz="924" i="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NICE Information &amp; Telecommunication</a:t>
            </a:r>
            <a:endParaRPr lang="ko-KR" altLang="en-US" sz="1108" i="1" kern="0" dirty="0">
              <a:solidFill>
                <a:srgbClr val="A6CE39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4115533" cy="407475"/>
          </a:xfrm>
        </p:spPr>
        <p:txBody>
          <a:bodyPr anchor="ctr">
            <a:normAutofit/>
          </a:bodyPr>
          <a:lstStyle>
            <a:lvl1pPr algn="l">
              <a:defRPr sz="2586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35" name="Picture 10" descr="3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5000"/>
          </a:blip>
          <a:stretch>
            <a:fillRect/>
          </a:stretch>
        </p:blipFill>
        <p:spPr bwMode="auto">
          <a:xfrm rot="10800000" flipV="1">
            <a:off x="1142" y="5805281"/>
            <a:ext cx="9142857" cy="102296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2">
                <a:lumMod val="20000"/>
                <a:lumOff val="80000"/>
              </a:schemeClr>
            </a:outerShdw>
          </a:effectLst>
        </p:spPr>
      </p:pic>
      <p:sp>
        <p:nvSpPr>
          <p:cNvPr id="27" name="TextBox 26"/>
          <p:cNvSpPr txBox="1"/>
          <p:nvPr userDrawn="1"/>
        </p:nvSpPr>
        <p:spPr>
          <a:xfrm>
            <a:off x="280757" y="6431519"/>
            <a:ext cx="2455352" cy="348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Networking ‘</a:t>
            </a:r>
            <a:r>
              <a:rPr lang="en-US" altLang="ko-KR" sz="1662" i="1" spc="46" dirty="0" err="1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9933"/>
                </a:solidFill>
                <a:effectLst>
                  <a:innerShdw blurRad="114300">
                    <a:srgbClr val="CC0000"/>
                  </a:innerShdw>
                </a:effectLst>
                <a:latin typeface="Calisto MT" pitchFamily="18" charset="0"/>
                <a:cs typeface="Arial" pitchFamily="34" charset="0"/>
              </a:rPr>
              <a:t>i</a:t>
            </a: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’ for Creating Every value</a:t>
            </a:r>
            <a:endParaRPr lang="ko-KR" altLang="en-US" sz="924" spc="46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FFFF">
                  <a:lumMod val="50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 Box 64"/>
          <p:cNvSpPr txBox="1">
            <a:spLocks noChangeArrowheads="1"/>
          </p:cNvSpPr>
          <p:nvPr userDrawn="1"/>
        </p:nvSpPr>
        <p:spPr bwMode="auto">
          <a:xfrm>
            <a:off x="4242137" y="6597353"/>
            <a:ext cx="928371" cy="2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486CE9F9-688B-47F0-9B30-DDE11235AAD5}" type="slidenum">
              <a:rPr lang="en-US" altLang="ko-KR" sz="1016" i="1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pPr algn="ctr">
                <a:defRPr/>
              </a:pPr>
              <a:t>‹#›</a:t>
            </a:fld>
            <a:r>
              <a:rPr lang="en-US" altLang="ko-KR" sz="1016" i="1" dirty="0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t> / 21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482" y="6440850"/>
            <a:ext cx="150223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그림 29" descr="양식03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75" y="6493786"/>
            <a:ext cx="271168" cy="28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7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 userDrawn="1"/>
        </p:nvSpPr>
        <p:spPr bwMode="auto">
          <a:xfrm>
            <a:off x="7" y="0"/>
            <a:ext cx="9148398" cy="714380"/>
          </a:xfrm>
          <a:prstGeom prst="rect">
            <a:avLst/>
          </a:prstGeom>
          <a:solidFill>
            <a:srgbClr val="0019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한쪽 모서리가 둥근 사각형 19"/>
          <p:cNvSpPr/>
          <p:nvPr userDrawn="1"/>
        </p:nvSpPr>
        <p:spPr bwMode="auto">
          <a:xfrm flipH="1">
            <a:off x="7" y="293967"/>
            <a:ext cx="9148398" cy="491828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47" tIns="42223" rIns="84447" bIns="4222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1662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609883" y="-24"/>
            <a:ext cx="35317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0">
              <a:lnSpc>
                <a:spcPts val="1385"/>
              </a:lnSpc>
              <a:defRPr/>
            </a:pPr>
            <a:r>
              <a:rPr lang="ko-KR" altLang="en-US" sz="83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정보산업에서 무한가치를 창조하는  </a:t>
            </a:r>
            <a:r>
              <a:rPr lang="ko-KR" altLang="en-US" sz="1062" kern="0" dirty="0">
                <a:solidFill>
                  <a:srgbClr val="A6CE39"/>
                </a:solidFill>
                <a:latin typeface="HY견고딕" pitchFamily="18" charset="-127"/>
                <a:ea typeface="HY견고딕" pitchFamily="18" charset="-127"/>
              </a:rPr>
              <a:t>고도의 지식 전문가 그룹</a:t>
            </a:r>
          </a:p>
        </p:txBody>
      </p:sp>
      <p:cxnSp>
        <p:nvCxnSpPr>
          <p:cNvPr id="22" name="직선 연결선 21"/>
          <p:cNvCxnSpPr/>
          <p:nvPr userDrawn="1"/>
        </p:nvCxnSpPr>
        <p:spPr bwMode="auto">
          <a:xfrm>
            <a:off x="7" y="792445"/>
            <a:ext cx="9142857" cy="1588"/>
          </a:xfrm>
          <a:prstGeom prst="line">
            <a:avLst/>
          </a:prstGeom>
          <a:solidFill>
            <a:srgbClr val="BBE0E3"/>
          </a:solidFill>
          <a:ln w="38100" cap="flat" cmpd="sng" algn="ctr">
            <a:solidFill>
              <a:srgbClr val="00257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 userDrawn="1"/>
        </p:nvSpPr>
        <p:spPr>
          <a:xfrm>
            <a:off x="116448" y="8216"/>
            <a:ext cx="5320071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1385"/>
              </a:lnSpc>
              <a:defRPr/>
            </a:pPr>
            <a:r>
              <a:rPr lang="en-US" altLang="ko-KR" sz="924" i="1" kern="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NICE Information &amp; Telecommunication</a:t>
            </a:r>
            <a:endParaRPr lang="ko-KR" altLang="en-US" sz="1108" i="1" kern="0" dirty="0">
              <a:solidFill>
                <a:srgbClr val="A6CE39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4115533" cy="407475"/>
          </a:xfrm>
        </p:spPr>
        <p:txBody>
          <a:bodyPr anchor="ctr">
            <a:normAutofit/>
          </a:bodyPr>
          <a:lstStyle>
            <a:lvl1pPr algn="l">
              <a:defRPr sz="2586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35" name="Picture 10" descr="3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5000"/>
          </a:blip>
          <a:stretch>
            <a:fillRect/>
          </a:stretch>
        </p:blipFill>
        <p:spPr bwMode="auto">
          <a:xfrm rot="10800000" flipV="1">
            <a:off x="1142" y="5805281"/>
            <a:ext cx="9142857" cy="102296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2">
                <a:lumMod val="20000"/>
                <a:lumOff val="80000"/>
              </a:schemeClr>
            </a:outerShdw>
          </a:effectLst>
        </p:spPr>
      </p:pic>
      <p:sp>
        <p:nvSpPr>
          <p:cNvPr id="27" name="TextBox 26"/>
          <p:cNvSpPr txBox="1"/>
          <p:nvPr userDrawn="1"/>
        </p:nvSpPr>
        <p:spPr>
          <a:xfrm>
            <a:off x="280757" y="6431519"/>
            <a:ext cx="2455352" cy="348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Networking ‘</a:t>
            </a:r>
            <a:r>
              <a:rPr lang="en-US" altLang="ko-KR" sz="1662" i="1" spc="46" dirty="0" err="1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9933"/>
                </a:solidFill>
                <a:effectLst>
                  <a:innerShdw blurRad="114300">
                    <a:srgbClr val="CC0000"/>
                  </a:innerShdw>
                </a:effectLst>
                <a:latin typeface="Calisto MT" pitchFamily="18" charset="0"/>
                <a:cs typeface="Arial" pitchFamily="34" charset="0"/>
              </a:rPr>
              <a:t>i</a:t>
            </a:r>
            <a:r>
              <a:rPr lang="en-US" altLang="ko-KR" sz="924" spc="46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FFFF">
                    <a:lumMod val="50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’ for Creating Every value</a:t>
            </a:r>
            <a:endParaRPr lang="ko-KR" altLang="en-US" sz="924" spc="46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FFFF">
                  <a:lumMod val="50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3482" y="6440850"/>
            <a:ext cx="150223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그림 29" descr="양식03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75" y="6493786"/>
            <a:ext cx="271168" cy="28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4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1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7D8B-559F-4B70-9230-CECF8AF6A808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2023-03-16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8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3C8C6-3916-4821-9882-509527970EE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1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xStyles>
    <p:titleStyle>
      <a:lvl1pPr algn="ctr" defTabSz="844448" rtl="0" eaLnBrk="1" latinLnBrk="1" hangingPunct="1">
        <a:spcBef>
          <a:spcPct val="0"/>
        </a:spcBef>
        <a:buNone/>
        <a:defRPr sz="4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668" indent="-316668" algn="l" defTabSz="844448" rtl="0" eaLnBrk="1" latinLnBrk="1" hangingPunct="1">
        <a:spcBef>
          <a:spcPct val="20000"/>
        </a:spcBef>
        <a:buFont typeface="Arial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686114" indent="-263890" algn="l" defTabSz="844448" rtl="0" eaLnBrk="1" latinLnBrk="1" hangingPunct="1">
        <a:spcBef>
          <a:spcPct val="20000"/>
        </a:spcBef>
        <a:buFont typeface="Arial" pitchFamily="34" charset="0"/>
        <a:buChar char="–"/>
        <a:defRPr sz="2586" kern="1200">
          <a:solidFill>
            <a:schemeClr val="tx1"/>
          </a:solidFill>
          <a:latin typeface="+mn-lt"/>
          <a:ea typeface="+mn-ea"/>
          <a:cs typeface="+mn-cs"/>
        </a:defRPr>
      </a:lvl2pPr>
      <a:lvl3pPr marL="1055561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3pPr>
      <a:lvl4pPr marL="1477785" indent="-211112" algn="l" defTabSz="844448" rtl="0" eaLnBrk="1" latinLnBrk="1" hangingPunct="1">
        <a:spcBef>
          <a:spcPct val="20000"/>
        </a:spcBef>
        <a:buFont typeface="Arial" pitchFamily="34" charset="0"/>
        <a:buChar char="–"/>
        <a:defRPr sz="1847" kern="1200">
          <a:solidFill>
            <a:schemeClr val="tx1"/>
          </a:solidFill>
          <a:latin typeface="+mn-lt"/>
          <a:ea typeface="+mn-ea"/>
          <a:cs typeface="+mn-cs"/>
        </a:defRPr>
      </a:lvl4pPr>
      <a:lvl5pPr marL="1900009" indent="-211112" algn="l" defTabSz="844448" rtl="0" eaLnBrk="1" latinLnBrk="1" hangingPunct="1">
        <a:spcBef>
          <a:spcPct val="20000"/>
        </a:spcBef>
        <a:buFont typeface="Arial" pitchFamily="34" charset="0"/>
        <a:buChar char="»"/>
        <a:defRPr sz="1847" kern="1200">
          <a:solidFill>
            <a:schemeClr val="tx1"/>
          </a:solidFill>
          <a:latin typeface="+mn-lt"/>
          <a:ea typeface="+mn-ea"/>
          <a:cs typeface="+mn-cs"/>
        </a:defRPr>
      </a:lvl5pPr>
      <a:lvl6pPr marL="2322233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6pPr>
      <a:lvl7pPr marL="2744457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7pPr>
      <a:lvl8pPr marL="3166682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8pPr>
      <a:lvl9pPr marL="3588906" indent="-211112" algn="l" defTabSz="844448" rtl="0" eaLnBrk="1" latinLnBrk="1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224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448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673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897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1121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3345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5569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7794" algn="l" defTabSz="844448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443971" y="4509120"/>
            <a:ext cx="4256057" cy="766936"/>
          </a:xfrm>
        </p:spPr>
        <p:txBody>
          <a:bodyPr/>
          <a:lstStyle/>
          <a:p>
            <a:r>
              <a:rPr lang="en-US" altLang="ko-KR" dirty="0"/>
              <a:t>2023</a:t>
            </a:r>
            <a:r>
              <a:rPr lang="ko-KR" altLang="en-US" dirty="0"/>
              <a:t>년 </a:t>
            </a:r>
            <a:r>
              <a:rPr lang="en-US" altLang="ko-KR" dirty="0"/>
              <a:t>3</a:t>
            </a:r>
            <a:r>
              <a:rPr lang="ko-KR" altLang="en-US" dirty="0"/>
              <a:t>월 </a:t>
            </a: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3</a:t>
            </a:r>
            <a:r>
              <a:rPr lang="ko-KR" altLang="en-US" dirty="0">
                <a:solidFill>
                  <a:schemeClr val="tx1"/>
                </a:solidFill>
              </a:rPr>
              <a:t>인치 유선 단말기 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NC-8000P </a:t>
            </a:r>
            <a:r>
              <a:rPr lang="ko-KR" altLang="en-US" dirty="0">
                <a:solidFill>
                  <a:schemeClr val="tx1"/>
                </a:solidFill>
              </a:rPr>
              <a:t>소개서</a:t>
            </a:r>
          </a:p>
        </p:txBody>
      </p:sp>
    </p:spTree>
    <p:extLst>
      <p:ext uri="{BB962C8B-B14F-4D97-AF65-F5344CB8AC3E}">
        <p14:creationId xmlns:p14="http://schemas.microsoft.com/office/powerpoint/2010/main" val="2135327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F1BDF63-ADD7-591B-B05B-9AC9A84D9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0797" y="1422918"/>
            <a:ext cx="6646853" cy="4982921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446" y="268051"/>
            <a:ext cx="5043610" cy="407475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제품 </a:t>
            </a:r>
            <a:r>
              <a:rPr lang="en-US" altLang="ko-KR" dirty="0"/>
              <a:t>H/W </a:t>
            </a:r>
            <a:r>
              <a:rPr lang="ko-KR" altLang="en-US" dirty="0"/>
              <a:t>사양 </a:t>
            </a:r>
            <a:r>
              <a:rPr lang="en-US" altLang="ko-KR" dirty="0"/>
              <a:t>– NC-8000P</a:t>
            </a:r>
            <a:endParaRPr lang="ko-KR" altLang="en-US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699792" y="1779461"/>
            <a:ext cx="11525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300" b="1" dirty="0">
                <a:ea typeface="굴림" panose="020B0600000101010101" pitchFamily="50" charset="-127"/>
              </a:rPr>
              <a:t>NC-8000P</a:t>
            </a:r>
            <a:endParaRPr lang="ko-KR" altLang="en-US" sz="1300" b="1" dirty="0">
              <a:ea typeface="굴림" panose="020B0600000101010101" pitchFamily="50" charset="-127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51201" y="1335341"/>
            <a:ext cx="2079013" cy="40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28" tIns="40064" rIns="80128" bIns="40064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r" eaLnBrk="1" latinLnBrk="1" hangingPunct="1">
              <a:defRPr/>
            </a:pPr>
            <a:r>
              <a:rPr kumimoji="0" lang="en-US" altLang="ko-KR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나눔고딕 Light" pitchFamily="50" charset="-127"/>
              </a:rPr>
              <a:t>NICE</a:t>
            </a:r>
          </a:p>
          <a:p>
            <a:pPr algn="r" eaLnBrk="1" latinLnBrk="1" hangingPunct="1">
              <a:defRPr/>
            </a:pPr>
            <a:r>
              <a:rPr lang="en-US" altLang="ko-KR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나눔고딕 Light" pitchFamily="50" charset="-127"/>
              </a:rPr>
              <a:t>Credit Authorization Terminal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032540"/>
              </p:ext>
            </p:extLst>
          </p:nvPr>
        </p:nvGraphicFramePr>
        <p:xfrm>
          <a:off x="3707904" y="1033934"/>
          <a:ext cx="5040560" cy="540537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643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6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945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구</a:t>
                      </a:r>
                      <a:r>
                        <a:rPr lang="en-US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분</a:t>
                      </a:r>
                      <a:endParaRPr lang="ko-KR" sz="1200" b="0" kern="10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사</a:t>
                      </a:r>
                      <a:r>
                        <a:rPr lang="en-US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   </a:t>
                      </a:r>
                      <a:r>
                        <a:rPr lang="ko-KR" sz="1200" b="0" kern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양</a:t>
                      </a:r>
                      <a:endParaRPr lang="ko-KR" sz="1200" b="0" kern="10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Model Type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3” </a:t>
                      </a:r>
                      <a:r>
                        <a:rPr lang="ko-KR" altLang="en-US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유선 단말기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Processor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Cortex-A7 core, 900Mhz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O/S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Linux</a:t>
                      </a:r>
                      <a:r>
                        <a:rPr lang="en-US" altLang="ko-KR" sz="1000" b="0" kern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 4.1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Memory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Flash 128Mbyte, DDR3 128Mbyte </a:t>
                      </a: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70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Contact ICC support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4444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ISO 7816 EMV L1 / L2</a:t>
                      </a:r>
                      <a:endParaRPr lang="en-US" sz="1000" kern="0" baseline="0" dirty="0">
                        <a:ln>
                          <a:noFill/>
                        </a:ln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84444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양방향</a:t>
                      </a:r>
                      <a:r>
                        <a:rPr lang="en-US" altLang="ko-KR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1" kern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교체형</a:t>
                      </a:r>
                      <a:r>
                        <a:rPr lang="ko-KR" altLang="en-US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en-US" altLang="ko-KR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IC </a:t>
                      </a:r>
                      <a:r>
                        <a:rPr lang="ko-KR" altLang="en-US" sz="1000" b="1" kern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카트리지 적용</a:t>
                      </a:r>
                      <a:endParaRPr lang="en-US" altLang="ko-KR" sz="1000" b="1" kern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MSR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kern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 7811, Track 2 / </a:t>
                      </a:r>
                      <a:r>
                        <a:rPr lang="ko-KR" altLang="en-US" sz="1000" kern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삼성페이 </a:t>
                      </a:r>
                      <a:r>
                        <a:rPr lang="en-US" altLang="ko-KR" sz="1000" kern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LG</a:t>
                      </a:r>
                      <a:r>
                        <a:rPr lang="ko-KR" altLang="en-US" sz="1000" kern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페이</a:t>
                      </a:r>
                      <a:endParaRPr lang="ko-KR" sz="1000" kern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548547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altLang="ko-KR" sz="1000" b="0" kern="10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put Device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25 Key, Backlit</a:t>
                      </a:r>
                      <a:r>
                        <a:rPr lang="en-US" altLang="ko-KR" sz="1000" b="0" kern="1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000" b="0" kern="1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지원 </a:t>
                      </a:r>
                      <a:endParaRPr lang="ko-KR" sz="1000" b="0" kern="1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4555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cs"/>
                        </a:rPr>
                        <a:t>Display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4.3 inch, TFT Color 480 x 272 pixels (LED Backlight)</a:t>
                      </a: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Sound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Buzzer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Printer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3inch Thermal Printer, </a:t>
                      </a:r>
                      <a:r>
                        <a:rPr lang="en-US" altLang="ko-KR" sz="1000" b="1" kern="1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250m/s, </a:t>
                      </a:r>
                      <a:r>
                        <a:rPr lang="ko-KR" altLang="en-US" sz="1000" b="1" kern="1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용지 </a:t>
                      </a:r>
                      <a:r>
                        <a:rPr lang="en-US" altLang="ko-KR" sz="1000" b="1" kern="1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ko-KR" altLang="en-US" sz="1000" b="1" kern="1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파이</a:t>
                      </a:r>
                      <a:endParaRPr lang="ko-KR" sz="1000" b="1" kern="1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422668"/>
                  </a:ext>
                </a:extLst>
              </a:tr>
              <a:tr h="253782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RTC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Battery</a:t>
                      </a:r>
                      <a:r>
                        <a:rPr lang="en-US" altLang="ko-KR" sz="1000" b="0" kern="10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Backup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941230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0" kern="10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Modem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000" b="1" kern="1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PSTN, Dial-up Modem 1200bps~33.6Kbps</a:t>
                      </a:r>
                      <a:endParaRPr lang="ko-KR" sz="1000" b="1" kern="1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871546"/>
                  </a:ext>
                </a:extLst>
              </a:tr>
              <a:tr h="250274">
                <a:tc row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Interface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Ethernet X 1 Port (RJ45)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02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Serial X 3 Ports (RJ9-4p)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0274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00" b="0" kern="100" dirty="0">
                        <a:ln>
                          <a:noFill/>
                        </a:ln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Modem Line X 2Ports (RJ 11)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52086"/>
                  </a:ext>
                </a:extLst>
              </a:tr>
              <a:tr h="2502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금전함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X 1 Port (RJ11)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459219"/>
                  </a:ext>
                </a:extLst>
              </a:tr>
              <a:tr h="250274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00" b="0" kern="100" dirty="0">
                        <a:ln>
                          <a:noFill/>
                        </a:ln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USB Host X 1 Port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629638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Power Supply 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DC+24V, 2.5A, USB(DC5V, 500mA)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0274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Operating Temperature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0 </a:t>
                      </a:r>
                      <a:r>
                        <a:rPr lang="ko-KR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º</a:t>
                      </a: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 to +50 </a:t>
                      </a:r>
                      <a:r>
                        <a:rPr lang="ko-KR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º</a:t>
                      </a:r>
                      <a:r>
                        <a:rPr lang="en-US" sz="1000" kern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</a:rPr>
                        <a:t>C</a:t>
                      </a:r>
                      <a:endParaRPr lang="ko-KR" sz="1000" b="0" kern="10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7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1F120D1-7685-2AAA-E677-9C8B638EC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43" y="626850"/>
            <a:ext cx="7967184" cy="597538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7943160" cy="407475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주요기능 </a:t>
            </a:r>
            <a:r>
              <a:rPr lang="en-US" altLang="ko-KR" dirty="0"/>
              <a:t>– NC-8000P</a:t>
            </a:r>
            <a:endParaRPr lang="ko-KR" altLang="en-US" dirty="0"/>
          </a:p>
        </p:txBody>
      </p:sp>
      <p:sp>
        <p:nvSpPr>
          <p:cNvPr id="23" name="TextBox 42"/>
          <p:cNvSpPr txBox="1"/>
          <p:nvPr/>
        </p:nvSpPr>
        <p:spPr>
          <a:xfrm>
            <a:off x="0" y="5463964"/>
            <a:ext cx="80526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1" dirty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1" u="sng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▲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카드 소켓 내구성을 고려한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 모듈 분리형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카트리지 교체 방식 적용으로 </a:t>
            </a:r>
            <a:r>
              <a:rPr lang="en-US" altLang="ko-KR" sz="1200" b="1" u="sng" dirty="0">
                <a:latin typeface="맑은 고딕" pitchFamily="50" charset="-127"/>
                <a:ea typeface="맑은 고딕" pitchFamily="50" charset="-127"/>
              </a:rPr>
              <a:t>A/S </a:t>
            </a:r>
            <a:r>
              <a:rPr lang="ko-KR" altLang="en-US" sz="1200" b="1" u="sng" dirty="0">
                <a:latin typeface="맑은 고딕" pitchFamily="50" charset="-127"/>
                <a:ea typeface="맑은 고딕" pitchFamily="50" charset="-127"/>
              </a:rPr>
              <a:t>처리 용이</a:t>
            </a:r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200" b="1" u="sng" dirty="0">
                <a:latin typeface="맑은 고딕" pitchFamily="50" charset="-127"/>
              </a:rPr>
              <a:t>▲ </a:t>
            </a:r>
            <a:r>
              <a:rPr lang="en-US" altLang="ko-KR" sz="1200" b="1" u="sng" dirty="0">
                <a:latin typeface="맑은 고딕" pitchFamily="50" charset="-127"/>
              </a:rPr>
              <a:t>NK-2000, NK-2500, NR-5000D, NR-5500</a:t>
            </a:r>
            <a:r>
              <a:rPr lang="ko-KR" altLang="en-US" sz="1200" b="1" u="sng" dirty="0">
                <a:latin typeface="맑은 고딕" pitchFamily="50" charset="-127"/>
              </a:rPr>
              <a:t>과 공용 카트리지 적용</a:t>
            </a:r>
            <a:r>
              <a:rPr lang="en-US" altLang="ko-KR" sz="1200" b="1" u="sng" dirty="0">
                <a:latin typeface="맑은 고딕" pitchFamily="50" charset="-127"/>
              </a:rPr>
              <a:t> </a:t>
            </a:r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 </a:t>
            </a:r>
          </a:p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lang="en-US" altLang="ko-KR" sz="1200" b="1" dirty="0">
                <a:latin typeface="맑은 고딕" pitchFamily="50" charset="-127"/>
                <a:ea typeface="맑은 고딕" pitchFamily="50" charset="-127"/>
              </a:rPr>
              <a:t>  </a:t>
            </a:r>
          </a:p>
          <a:p>
            <a:endParaRPr lang="en-US" altLang="ko-KR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5856311" y="1383285"/>
            <a:ext cx="32522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r>
              <a:rPr lang="ko-KR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 양방향  </a:t>
            </a:r>
            <a:r>
              <a:rPr lang="en-US" altLang="ko-K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IC </a:t>
            </a:r>
            <a:r>
              <a:rPr lang="ko-KR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카드 모듈 적용</a:t>
            </a:r>
            <a:endParaRPr lang="en-US" altLang="ko-K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휴먼엑스포" pitchFamily="18" charset="-127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57232" y="869000"/>
            <a:ext cx="8253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IC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카드 </a:t>
            </a:r>
            <a:r>
              <a:rPr lang="ko-KR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모듈 분리형 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차세대 유선 단말기</a:t>
            </a:r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(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양방향 </a:t>
            </a:r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IC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카드 모듈</a:t>
            </a:r>
            <a:r>
              <a:rPr lang="en-US" altLang="ko-KR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)</a:t>
            </a:r>
            <a:r>
              <a:rPr lang="ko-KR" alt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엑스포" pitchFamily="18" charset="-127"/>
              </a:rPr>
              <a:t>   </a:t>
            </a:r>
          </a:p>
        </p:txBody>
      </p:sp>
      <p:cxnSp>
        <p:nvCxnSpPr>
          <p:cNvPr id="17" name="꺾인 연결선 16"/>
          <p:cNvCxnSpPr>
            <a:cxnSpLocks/>
          </p:cNvCxnSpPr>
          <p:nvPr/>
        </p:nvCxnSpPr>
        <p:spPr>
          <a:xfrm>
            <a:off x="4661807" y="3185973"/>
            <a:ext cx="1908415" cy="1687462"/>
          </a:xfrm>
          <a:prstGeom prst="bentConnector3">
            <a:avLst>
              <a:gd name="adj1" fmla="val 76313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64"/>
          <p:cNvSpPr txBox="1">
            <a:spLocks noChangeArrowheads="1"/>
          </p:cNvSpPr>
          <p:nvPr/>
        </p:nvSpPr>
        <p:spPr bwMode="auto">
          <a:xfrm>
            <a:off x="4242137" y="6597353"/>
            <a:ext cx="928371" cy="2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486CE9F9-688B-47F0-9B30-DDE11235AAD5}" type="slidenum">
              <a:rPr lang="en-US" altLang="ko-KR" sz="1016" i="1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pPr algn="ctr">
                <a:defRPr/>
              </a:pPr>
              <a:t>3</a:t>
            </a:fld>
            <a:r>
              <a:rPr lang="en-US" altLang="ko-KR" sz="1016" i="1" dirty="0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t> / 21</a:t>
            </a:r>
          </a:p>
        </p:txBody>
      </p:sp>
      <p:sp>
        <p:nvSpPr>
          <p:cNvPr id="27" name="TextBox 38"/>
          <p:cNvSpPr txBox="1"/>
          <p:nvPr/>
        </p:nvSpPr>
        <p:spPr>
          <a:xfrm>
            <a:off x="6570222" y="4723119"/>
            <a:ext cx="3060340" cy="961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3” Auto-Cut 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프린터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인쇄</a:t>
            </a:r>
            <a:r>
              <a:rPr lang="en-US" altLang="ko-KR" sz="10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속도 최대 </a:t>
            </a:r>
            <a:r>
              <a:rPr lang="en-US" altLang="ko-KR" sz="1050" dirty="0">
                <a:latin typeface="맑은 고딕" pitchFamily="50" charset="-127"/>
                <a:ea typeface="맑은 고딕" pitchFamily="50" charset="-127"/>
              </a:rPr>
              <a:t>Max 250mm/sec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용지 크기 최대 </a:t>
            </a:r>
            <a:r>
              <a:rPr lang="en-US" altLang="ko-KR" sz="1050" dirty="0">
                <a:latin typeface="맑은 고딕" panose="020B0503020000020004" pitchFamily="50" charset="-127"/>
              </a:rPr>
              <a:t>80ø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050" dirty="0">
                <a:latin typeface="맑은 고딕" panose="020B0503020000020004" pitchFamily="50" charset="-127"/>
                <a:ea typeface="맑은 고딕" pitchFamily="50" charset="-127"/>
              </a:rPr>
              <a:t>Jam Free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3208" y="3472104"/>
            <a:ext cx="2138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4.3”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Display </a:t>
            </a:r>
          </a:p>
        </p:txBody>
      </p:sp>
      <p:cxnSp>
        <p:nvCxnSpPr>
          <p:cNvPr id="40" name="꺾인 연결선 39"/>
          <p:cNvCxnSpPr>
            <a:cxnSpLocks/>
          </p:cNvCxnSpPr>
          <p:nvPr/>
        </p:nvCxnSpPr>
        <p:spPr>
          <a:xfrm flipV="1">
            <a:off x="1907704" y="2811309"/>
            <a:ext cx="1875297" cy="833715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6852" y="4494726"/>
            <a:ext cx="2138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MS 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카드 리더 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단면</a:t>
            </a:r>
            <a:r>
              <a:rPr lang="en-US" altLang="ko-KR" sz="10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양방향 </a:t>
            </a:r>
            <a:r>
              <a:rPr lang="en-US" altLang="ko-KR" sz="1050" dirty="0">
                <a:latin typeface="맑은 고딕" pitchFamily="50" charset="-127"/>
                <a:ea typeface="맑은 고딕" pitchFamily="50" charset="-127"/>
              </a:rPr>
              <a:t>MSR </a:t>
            </a: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적용</a:t>
            </a:r>
            <a:endParaRPr lang="en-US" altLang="ko-KR" sz="1050" dirty="0">
              <a:latin typeface="맑은 고딕" pitchFamily="50" charset="-127"/>
              <a:ea typeface="맑은 고딕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삼성페이</a:t>
            </a:r>
            <a:r>
              <a:rPr lang="en-US" altLang="ko-KR" sz="1050" dirty="0">
                <a:latin typeface="맑은 고딕" pitchFamily="50" charset="-127"/>
                <a:ea typeface="맑은 고딕" pitchFamily="50" charset="-127"/>
              </a:rPr>
              <a:t>, LG</a:t>
            </a: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페이 지원</a:t>
            </a:r>
            <a:endParaRPr lang="en-US" altLang="ko-KR" sz="1050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5" name="꺾인 연결선 24"/>
          <p:cNvCxnSpPr>
            <a:cxnSpLocks/>
            <a:endCxn id="28" idx="1"/>
          </p:cNvCxnSpPr>
          <p:nvPr/>
        </p:nvCxnSpPr>
        <p:spPr>
          <a:xfrm flipV="1">
            <a:off x="5004048" y="2292458"/>
            <a:ext cx="1123845" cy="167349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cxnSpLocks/>
          </p:cNvCxnSpPr>
          <p:nvPr/>
        </p:nvCxnSpPr>
        <p:spPr>
          <a:xfrm flipV="1">
            <a:off x="1979712" y="4400333"/>
            <a:ext cx="1917147" cy="248345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38"/>
          <p:cNvSpPr txBox="1"/>
          <p:nvPr/>
        </p:nvSpPr>
        <p:spPr>
          <a:xfrm>
            <a:off x="6127893" y="1969292"/>
            <a:ext cx="306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분리형 </a:t>
            </a:r>
            <a:r>
              <a:rPr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 모듈</a:t>
            </a:r>
            <a:endParaRPr lang="en-US" altLang="ko-KR" sz="1100" dirty="0"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맑은 고딕" pitchFamily="50" charset="-127"/>
                <a:ea typeface="맑은 고딕" pitchFamily="50" charset="-127"/>
              </a:rPr>
              <a:t>이물질 투입 방지를 위한 셔터커버 장작</a:t>
            </a:r>
            <a:endParaRPr lang="en-US" altLang="ko-KR" sz="1100" dirty="0"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맑은 고딕" pitchFamily="50" charset="-127"/>
                <a:ea typeface="맑은 고딕" pitchFamily="50" charset="-127"/>
              </a:rPr>
              <a:t>모듈 오류 시  손쉬운 교체 </a:t>
            </a:r>
            <a:endParaRPr lang="en-US" altLang="ko-KR" sz="11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856" y="2701281"/>
            <a:ext cx="1711774" cy="1541646"/>
          </a:xfrm>
          <a:prstGeom prst="rect">
            <a:avLst/>
          </a:prstGeom>
        </p:spPr>
      </p:pic>
      <p:cxnSp>
        <p:nvCxnSpPr>
          <p:cNvPr id="20" name="꺾인 연결선 19"/>
          <p:cNvCxnSpPr>
            <a:cxnSpLocks/>
          </p:cNvCxnSpPr>
          <p:nvPr/>
        </p:nvCxnSpPr>
        <p:spPr>
          <a:xfrm flipV="1">
            <a:off x="2195736" y="2125207"/>
            <a:ext cx="1189251" cy="223673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28446" y="2219297"/>
            <a:ext cx="2473814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rPr>
              <a:t>다양한 외부 인터페이스</a:t>
            </a:r>
            <a:endParaRPr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무선 </a:t>
            </a:r>
            <a:r>
              <a:rPr lang="en-US" altLang="ko-KR" sz="1050" dirty="0">
                <a:latin typeface="맑은 고딕" pitchFamily="50" charset="-127"/>
                <a:ea typeface="맑은 고딕" pitchFamily="50" charset="-127"/>
              </a:rPr>
              <a:t>Wi-Fi </a:t>
            </a:r>
            <a:r>
              <a:rPr lang="ko-KR" altLang="en-US" sz="1050" dirty="0">
                <a:latin typeface="맑은 고딕" pitchFamily="50" charset="-127"/>
                <a:ea typeface="맑은 고딕" pitchFamily="50" charset="-127"/>
              </a:rPr>
              <a:t>동글 연동 </a:t>
            </a:r>
            <a:endParaRPr lang="en-US" altLang="ko-KR" sz="1050" dirty="0"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5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PSTN</a:t>
            </a:r>
            <a:r>
              <a:rPr lang="ko-KR" altLang="en-US" sz="105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지원 </a:t>
            </a:r>
            <a:endParaRPr lang="en-US" altLang="ko-KR" sz="1050" b="1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05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4BD05AA-53E7-8885-896C-88DFFC808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73" y="1427554"/>
            <a:ext cx="2650622" cy="56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69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232" y="332661"/>
            <a:ext cx="7943160" cy="407475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제품</a:t>
            </a:r>
            <a:r>
              <a:rPr lang="en-US" altLang="ko-KR" dirty="0"/>
              <a:t> </a:t>
            </a:r>
            <a:r>
              <a:rPr lang="ko-KR" altLang="en-US" dirty="0"/>
              <a:t>이미지</a:t>
            </a:r>
          </a:p>
        </p:txBody>
      </p:sp>
      <p:sp>
        <p:nvSpPr>
          <p:cNvPr id="19" name="Text Box 64"/>
          <p:cNvSpPr txBox="1">
            <a:spLocks noChangeArrowheads="1"/>
          </p:cNvSpPr>
          <p:nvPr/>
        </p:nvSpPr>
        <p:spPr bwMode="auto">
          <a:xfrm>
            <a:off x="4242137" y="6597353"/>
            <a:ext cx="928371" cy="20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486CE9F9-688B-47F0-9B30-DDE11235AAD5}" type="slidenum">
              <a:rPr lang="en-US" altLang="ko-KR" sz="1016" i="1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pPr algn="ctr">
                <a:defRPr/>
              </a:pPr>
              <a:t>4</a:t>
            </a:fld>
            <a:r>
              <a:rPr lang="en-US" altLang="ko-KR" sz="1016" i="1" dirty="0">
                <a:solidFill>
                  <a:prstClr val="black"/>
                </a:solidFill>
                <a:latin typeface="Arial" pitchFamily="34" charset="0"/>
                <a:ea typeface="가는각진제목체" pitchFamily="18" charset="-127"/>
              </a:rPr>
              <a:t> / 21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7924359-A5EB-28A1-0555-824BD1C17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4744" y="188640"/>
            <a:ext cx="9144000" cy="6858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A17B082-2943-347C-A4F4-B3F61E4FBD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12976"/>
            <a:ext cx="5475045" cy="410445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FBCC0FA-33AC-383F-2A4D-7C33781ED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2661"/>
            <a:ext cx="5761420" cy="431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02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41002</TotalTime>
  <Words>313</Words>
  <Application>Microsoft Office PowerPoint</Application>
  <PresentationFormat>화면 슬라이드 쇼(4:3)</PresentationFormat>
  <Paragraphs>72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굴림</vt:lpstr>
      <vt:lpstr>Arial</vt:lpstr>
      <vt:lpstr>Calisto MT</vt:lpstr>
      <vt:lpstr>맑은 고딕</vt:lpstr>
      <vt:lpstr>Office 테마</vt:lpstr>
      <vt:lpstr> 3인치 유선 단말기   NC-8000P 소개서</vt:lpstr>
      <vt:lpstr>1. 제품 H/W 사양 – NC-8000P</vt:lpstr>
      <vt:lpstr>2. 주요기능 – NC-8000P</vt:lpstr>
      <vt:lpstr>3. 제품 이미지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제품소개서</dc:title>
  <dc:creator>user</dc:creator>
  <cp:lastModifiedBy>Kim Rei</cp:lastModifiedBy>
  <cp:revision>566</cp:revision>
  <cp:lastPrinted>2020-04-27T23:23:28Z</cp:lastPrinted>
  <dcterms:created xsi:type="dcterms:W3CDTF">2014-12-21T02:27:49Z</dcterms:created>
  <dcterms:modified xsi:type="dcterms:W3CDTF">2023-03-16T06:47:53Z</dcterms:modified>
</cp:coreProperties>
</file>