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0"/>
  </p:notesMasterIdLst>
  <p:sldIdLst>
    <p:sldId id="262" r:id="rId2"/>
    <p:sldId id="399" r:id="rId3"/>
    <p:sldId id="398" r:id="rId4"/>
    <p:sldId id="400" r:id="rId5"/>
    <p:sldId id="401" r:id="rId6"/>
    <p:sldId id="402" r:id="rId7"/>
    <p:sldId id="412" r:id="rId8"/>
    <p:sldId id="403" r:id="rId9"/>
    <p:sldId id="396" r:id="rId10"/>
    <p:sldId id="383" r:id="rId11"/>
    <p:sldId id="384" r:id="rId12"/>
    <p:sldId id="385" r:id="rId13"/>
    <p:sldId id="404" r:id="rId14"/>
    <p:sldId id="405" r:id="rId15"/>
    <p:sldId id="406" r:id="rId16"/>
    <p:sldId id="407" r:id="rId17"/>
    <p:sldId id="408" r:id="rId18"/>
    <p:sldId id="387" r:id="rId19"/>
    <p:sldId id="386" r:id="rId20"/>
    <p:sldId id="388" r:id="rId21"/>
    <p:sldId id="389" r:id="rId22"/>
    <p:sldId id="390" r:id="rId23"/>
    <p:sldId id="391" r:id="rId24"/>
    <p:sldId id="392" r:id="rId25"/>
    <p:sldId id="393" r:id="rId26"/>
    <p:sldId id="409" r:id="rId27"/>
    <p:sldId id="410" r:id="rId28"/>
    <p:sldId id="411" r:id="rId29"/>
  </p:sldIdLst>
  <p:sldSz cx="9144000" cy="5715000" type="screen16x10"/>
  <p:notesSz cx="6808788" cy="9942513"/>
  <p:embeddedFontLst>
    <p:embeddedFont>
      <p:font typeface="Arial Black" panose="020B0A04020102020204" pitchFamily="34" charset="0"/>
      <p:bold r:id="rId31"/>
    </p:embeddedFont>
    <p:embeddedFont>
      <p:font typeface="G마켓 산스 Bold" panose="02000000000000000000" pitchFamily="50" charset="-127"/>
      <p:regular r:id="rId32"/>
    </p:embeddedFont>
    <p:embeddedFont>
      <p:font typeface="나눔고딕" panose="020D0604000000000000" pitchFamily="50" charset="-127"/>
      <p:regular r:id="rId33"/>
      <p:bold r:id="rId34"/>
    </p:embeddedFont>
    <p:embeddedFont>
      <p:font typeface="맑은 고딕" panose="020B0503020000020004" pitchFamily="50" charset="-127"/>
      <p:regular r:id="rId35"/>
      <p:bold r:id="rId36"/>
    </p:embeddedFont>
    <p:embeddedFont>
      <p:font typeface="배달의민족 도현" panose="020B0600000101010101" pitchFamily="50" charset="-127"/>
      <p:regular r:id="rId37"/>
    </p:embeddedFont>
    <p:embeddedFont>
      <p:font typeface="여기어때 잘난체" panose="020B0600000101010101" pitchFamily="50" charset="-127"/>
      <p:bold r:id="rId38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3F9"/>
    <a:srgbClr val="FF3300"/>
    <a:srgbClr val="FF6600"/>
    <a:srgbClr val="000066"/>
    <a:srgbClr val="DBDBDB"/>
    <a:srgbClr val="7F7F7F"/>
    <a:srgbClr val="00275E"/>
    <a:srgbClr val="FF6D00"/>
    <a:srgbClr val="FFFFFF"/>
    <a:srgbClr val="5FB5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068" autoAdjust="0"/>
    <p:restoredTop sz="94660"/>
  </p:normalViewPr>
  <p:slideViewPr>
    <p:cSldViewPr>
      <p:cViewPr>
        <p:scale>
          <a:sx n="125" d="100"/>
          <a:sy n="125" d="100"/>
        </p:scale>
        <p:origin x="1800" y="288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50475" cy="497126"/>
          </a:xfrm>
          <a:prstGeom prst="rect">
            <a:avLst/>
          </a:prstGeom>
        </p:spPr>
        <p:txBody>
          <a:bodyPr vert="horz" lIns="91431" tIns="45716" rIns="91431" bIns="45716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6738" y="0"/>
            <a:ext cx="2950475" cy="497126"/>
          </a:xfrm>
          <a:prstGeom prst="rect">
            <a:avLst/>
          </a:prstGeom>
        </p:spPr>
        <p:txBody>
          <a:bodyPr vert="horz" lIns="91431" tIns="45716" rIns="91431" bIns="45716" rtlCol="0"/>
          <a:lstStyle>
            <a:lvl1pPr algn="r">
              <a:defRPr sz="1200"/>
            </a:lvl1pPr>
          </a:lstStyle>
          <a:p>
            <a:fld id="{5BC5A58A-5279-47EB-AFB9-E756396A9A7E}" type="datetimeFigureOut">
              <a:rPr lang="ko-KR" altLang="en-US" smtClean="0"/>
              <a:t>2026-01-04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746125"/>
            <a:ext cx="5964238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6" rIns="91431" bIns="45716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879" y="4722695"/>
            <a:ext cx="5447030" cy="4474131"/>
          </a:xfrm>
          <a:prstGeom prst="rect">
            <a:avLst/>
          </a:prstGeom>
        </p:spPr>
        <p:txBody>
          <a:bodyPr vert="horz" lIns="91431" tIns="45716" rIns="91431" bIns="45716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43662"/>
            <a:ext cx="2950475" cy="497126"/>
          </a:xfrm>
          <a:prstGeom prst="rect">
            <a:avLst/>
          </a:prstGeom>
        </p:spPr>
        <p:txBody>
          <a:bodyPr vert="horz" lIns="91431" tIns="45716" rIns="91431" bIns="45716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6738" y="9443662"/>
            <a:ext cx="2950475" cy="497126"/>
          </a:xfrm>
          <a:prstGeom prst="rect">
            <a:avLst/>
          </a:prstGeom>
        </p:spPr>
        <p:txBody>
          <a:bodyPr vert="horz" lIns="91431" tIns="45716" rIns="91431" bIns="45716" rtlCol="0" anchor="b"/>
          <a:lstStyle>
            <a:lvl1pPr algn="r">
              <a:defRPr sz="1200"/>
            </a:lvl1pPr>
          </a:lstStyle>
          <a:p>
            <a:fld id="{737F0BF4-B792-4F7D-891F-23E83B365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8871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96D32A-B1F8-47D5-0C50-63EB87C8E8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D2607691-2CD0-6357-D512-900F39F001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CBE2EDD0-9CAD-EF9E-D177-5EF4819AB6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332DA22-347D-82AF-0B47-668A1BAD8C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83845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EF40BF-84E9-299B-3CFE-BE66E3A45A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91057522-3B3C-87A6-DAE0-A7A7DACAEE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4DF6B436-C445-9BED-8204-5A4C5FE520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6DB0D6DE-EA74-FE62-C7E1-D8D9D03D7E1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82977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924AF4-06A3-6A3A-7EDA-7D8BF6A01B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66BB2486-4B42-2D50-602B-F861436688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CA55F15-4790-7600-2471-A9F5493E64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B4E23EF-9E18-DE4A-E504-46C59F23FC2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94550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80B468-EF2E-96A6-4B77-16DD106556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4B96E688-6062-B0F8-D832-6F65638496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B97E0815-29C1-4AC1-2D49-A9C1695A64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4B3436D-7D34-1F9D-166F-06794D1B79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93853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466DD3-1015-2A8D-42D0-7148D01B55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33977198-EB93-3F09-C986-B5DB77783DC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1BD1320C-2D3A-67D2-C8A5-1F906C1481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627F1CC-AB4A-7612-95CF-73C08DA9297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56912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D7DA03-726C-5D2B-E8FD-E5A60C0073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8C4E6BDA-0FDD-653A-7FCE-38C7620932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3D369EDB-49FD-4EA7-2242-5190061486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78A6E28-0ED5-0773-C594-C544D19F145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61963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15B885-6779-99C4-A1C1-AB7D357D7A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CF045569-DED2-6D54-7D8C-8F3785DC43E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8030B35F-451E-98C1-6BD9-D65B06D727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6E07751-2281-F12A-2CAE-EEF3CF227AA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28174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237CF5-D9E0-8776-5383-36AA432543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367A22C6-79E0-F8D2-5D91-36CD544807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7837665F-E041-926B-8710-4991B42966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AC1801A-BF94-BE85-434E-A62CAF4545C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4800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52A32E-9C92-648A-B6B6-6A194A336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58503501-E526-02D3-0DDB-314AA7E81F4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778E0484-3BA0-EF03-A0B9-F4D40F4262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3AA1A1CA-FBF6-1E46-3547-B5807C2AD08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74404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62B88E-B594-FDED-3895-B4A39FD55B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76084824-D65B-65D5-CC1B-C54F9C72AD8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A2556D45-CB84-A8BA-F75B-83F107C1A8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4A58B06-E0AD-AC5E-A5E6-2F01E1EBCA2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69981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8862FA-CFA7-5E93-7325-D8B97E4408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5B1F72C3-A7D3-D313-5199-6DAF562DA1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5FB2D0B0-CC49-F036-BA7D-A6477D6CCA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4341870-5A01-1FB6-4B39-1CA2856CE47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62831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597C1-73F0-A438-44A1-10B244E01D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E4DC927D-C678-82B8-F737-80E4C9F5D2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E48D29F0-D4F7-49BB-C1D0-2B3A08B6D6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61B2A469-FC44-F575-D31A-ED13C25C80E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67293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FA585D-31D3-231A-F239-E4A30FE616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35056732-C611-6A4D-78E1-888AB69915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7B3509E8-DF51-4CD9-FB62-F32A3E31FF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37EE0A3A-52EF-B2E3-3845-A2A040CD77F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955326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D6DA79-86AC-E872-2051-5833D59B29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1238D39-87E9-02E8-F36C-DF2CFC8726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8F3AEE99-01AA-753B-01CC-DABB3D2081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4213510-78EE-5327-A14C-1D5462C80B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3390567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E3175D-CE90-1E94-411D-1279497871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06288C16-27D3-A4BC-1665-AC1CF78362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5327788C-DA62-3613-19A6-140D1D9B68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5651B88-14E1-755B-ABFF-C1E55C6C578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23564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E777A6-03D3-9F6F-19D2-0B06896A00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F5691435-B26C-ECE7-FFD5-FA7A69D86C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C5E8F877-93EC-B694-11DC-A8BFAB4EC2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7F10A71-5716-B66E-BE0B-54E45B6CD61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346245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BE29D0-EB0C-916F-7C98-693BCE90ED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90551291-1DBA-CFD9-4E98-D2FDCACDB1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C6AE788-5A91-1F3A-79B7-32CE74895E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C3F3428-5C39-593F-A8DB-1E5A6961594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497323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A0F4CE-9B77-09A9-411D-7B3CF800ED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FA56A34B-3CB7-C7AB-FFD9-9CAEB36A2D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B69D7448-CE72-78D9-F869-DC897CD7B0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C864E11-1140-C1D8-F995-5FAC303EA3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210107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E79DF0-2692-B4BF-DB9D-964D032956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85D9C935-A6F6-9AFC-2D52-2F0DC1C75C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AD65A50F-408A-FEA3-6090-6481B91B76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6016047-3D93-40BB-55FB-75EB8E2FEB6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226787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4CE814-5B21-C63F-7801-6B77FD3638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48B357F-A360-F79A-8E16-4E67B24C0F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72F00D09-00D0-F058-FD05-3794FBA0E1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D6D5936-4348-20F7-324E-CE08798C46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71997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848372-033A-D902-D084-A7A1D0A8B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8186FD29-2718-AEED-DEA6-5CE22597A7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4F6EDF78-56BA-28E4-B124-BB8461B06C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4FE24B2-25D6-E296-5032-0D276648BC8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991144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59A3A0-6269-BE3D-1AFF-286138DB21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AD75BDB3-C1B2-0894-25E4-0102F0EB8D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B909E945-4B9C-602C-827B-AD340E6CD0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301A73A2-6349-2B4E-EE11-34E14BDFF71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11062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28236D-3EB6-B496-26AB-1A9EB04E0D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AA2861CB-E3E8-4C1B-A36A-B7207B8964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6DEB3C43-CA5F-B3DF-D00C-40AD1DDE2A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6D739477-DCCB-7F19-03C6-B389F246873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4814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752781-2AA1-8BD3-DF90-AD08E54396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35A447A-133B-5531-BFFB-4019105320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A46C0AC4-0A00-019C-E395-60129A66BF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1BAAE63-EAE4-BC8B-3EAD-9FF8D644177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63174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190B3A-4D5E-A109-F2AA-2F7F122FED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75884E8E-E2F2-0760-B9FD-F71ABC03C7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D84213F-6437-836D-2CD3-1D3286EDF4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9A845EE-CF48-0D9D-5B63-73CA61B23C8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58534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186C41-AE05-7A2F-4800-425F10DB2E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301850A6-AC05-B832-2CC9-127186F91A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29E980A7-A588-FE64-6ABF-35A5C8501E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E611C36-D6A3-9C8F-5AB1-39674A03866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11453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FC1DC5-50B4-33BB-0069-894CDAC337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74631883-B5CF-36F2-1973-1185568DAA0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C99BE840-2E35-E1BB-BEEC-2BD66296C2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8DD64D7-61E7-E097-DA8E-EEAA2A7B3C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F0BF4-B792-4F7D-891F-23E83B3651BD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54059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68EDB-7750-4D65-9E82-00C025101FA9}" type="datetimeFigureOut">
              <a:rPr lang="ko-KR" altLang="en-US" smtClean="0"/>
              <a:t>2026-01-04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27212-FAE1-4629-991C-1BC1E4BDC6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9967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68EDB-7750-4D65-9E82-00C025101FA9}" type="datetimeFigureOut">
              <a:rPr lang="ko-KR" altLang="en-US" smtClean="0"/>
              <a:t>2026-01-04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27212-FAE1-4629-991C-1BC1E4BDC6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5904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68EDB-7750-4D65-9E82-00C025101FA9}" type="datetimeFigureOut">
              <a:rPr lang="ko-KR" altLang="en-US" smtClean="0"/>
              <a:t>2026-01-04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27212-FAE1-4629-991C-1BC1E4BDC6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0288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68EDB-7750-4D65-9E82-00C025101FA9}" type="datetimeFigureOut">
              <a:rPr lang="ko-KR" altLang="en-US" smtClean="0"/>
              <a:t>2026-01-04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27212-FAE1-4629-991C-1BC1E4BDC6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39913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68EDB-7750-4D65-9E82-00C025101FA9}" type="datetimeFigureOut">
              <a:rPr lang="ko-KR" altLang="en-US" smtClean="0"/>
              <a:t>2026-01-04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27212-FAE1-4629-991C-1BC1E4BDC6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92098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68EDB-7750-4D65-9E82-00C025101FA9}" type="datetimeFigureOut">
              <a:rPr lang="ko-KR" altLang="en-US" smtClean="0"/>
              <a:t>2026-01-04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27212-FAE1-4629-991C-1BC1E4BDC6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6516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68EDB-7750-4D65-9E82-00C025101FA9}" type="datetimeFigureOut">
              <a:rPr lang="ko-KR" altLang="en-US" smtClean="0"/>
              <a:t>2026-01-04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27212-FAE1-4629-991C-1BC1E4BDC6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8932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68EDB-7750-4D65-9E82-00C025101FA9}" type="datetimeFigureOut">
              <a:rPr lang="ko-KR" altLang="en-US" smtClean="0"/>
              <a:t>2026-01-04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27212-FAE1-4629-991C-1BC1E4BDC6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06555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68EDB-7750-4D65-9E82-00C025101FA9}" type="datetimeFigureOut">
              <a:rPr lang="ko-KR" altLang="en-US" smtClean="0"/>
              <a:t>2026-01-04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27212-FAE1-4629-991C-1BC1E4BDC6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67231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68EDB-7750-4D65-9E82-00C025101FA9}" type="datetimeFigureOut">
              <a:rPr lang="ko-KR" altLang="en-US" smtClean="0"/>
              <a:t>2026-01-04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27212-FAE1-4629-991C-1BC1E4BDC6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4557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68EDB-7750-4D65-9E82-00C025101FA9}" type="datetimeFigureOut">
              <a:rPr lang="ko-KR" altLang="en-US" smtClean="0"/>
              <a:t>2026-01-04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27212-FAE1-4629-991C-1BC1E4BDC6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9150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568EDB-7750-4D65-9E82-00C025101FA9}" type="datetimeFigureOut">
              <a:rPr lang="ko-KR" altLang="en-US" smtClean="0"/>
              <a:t>2026-01-04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627212-FAE1-4629-991C-1BC1E4BDC6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453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swp.ubipos.com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3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FB5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1245449" y="2300592"/>
            <a:ext cx="39196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40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세원아토스</a:t>
            </a:r>
            <a:r>
              <a:rPr lang="en-US" altLang="ko-KR" sz="24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 </a:t>
            </a:r>
            <a:r>
              <a:rPr lang="ko-KR" altLang="en-US" sz="240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레온포스</a:t>
            </a:r>
            <a:r>
              <a:rPr lang="ko-KR" altLang="en-US" sz="24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 메뉴얼</a:t>
            </a:r>
            <a:endParaRPr lang="en-US" altLang="ko-KR" sz="24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cxnSp>
        <p:nvCxnSpPr>
          <p:cNvPr id="5" name="직선 연결선 4"/>
          <p:cNvCxnSpPr/>
          <p:nvPr/>
        </p:nvCxnSpPr>
        <p:spPr>
          <a:xfrm>
            <a:off x="755576" y="2857500"/>
            <a:ext cx="4824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직사각형 5"/>
          <p:cNvSpPr/>
          <p:nvPr/>
        </p:nvSpPr>
        <p:spPr>
          <a:xfrm>
            <a:off x="1259632" y="2895695"/>
            <a:ext cx="3600400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3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  <a:ea typeface="배달의민족 도현" panose="020B0600000101010101" pitchFamily="50" charset="-127"/>
              </a:rPr>
              <a:t>Training</a:t>
            </a:r>
            <a:r>
              <a:rPr lang="ko-KR" altLang="en-US" sz="13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  <a:ea typeface="배달의민족 도현" panose="020B0600000101010101" pitchFamily="50" charset="-127"/>
              </a:rPr>
              <a:t> </a:t>
            </a:r>
            <a:r>
              <a:rPr lang="en-US" altLang="ko-KR" sz="1300" dirty="0" err="1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  <a:ea typeface="배달의민족 도현" panose="020B0600000101010101" pitchFamily="50" charset="-127"/>
              </a:rPr>
              <a:t>Manual_NICE</a:t>
            </a:r>
            <a:r>
              <a:rPr lang="ko-KR" altLang="en-US" sz="13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  <a:ea typeface="배달의민족 도현" panose="020B0600000101010101" pitchFamily="50" charset="-127"/>
              </a:rPr>
              <a:t> </a:t>
            </a:r>
            <a:r>
              <a:rPr lang="en-US" altLang="ko-KR" sz="13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  <a:ea typeface="배달의민족 도현" panose="020B0600000101010101" pitchFamily="50" charset="-127"/>
              </a:rPr>
              <a:t>NVCAT</a:t>
            </a:r>
            <a:r>
              <a:rPr lang="ko-KR" altLang="en-US" sz="13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  <a:ea typeface="배달의민족 도현" panose="020B0600000101010101" pitchFamily="50" charset="-127"/>
              </a:rPr>
              <a:t> </a:t>
            </a:r>
            <a:r>
              <a:rPr lang="en-US" altLang="ko-KR" sz="13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  <a:ea typeface="배달의민족 도현" panose="020B0600000101010101" pitchFamily="50" charset="-127"/>
              </a:rPr>
              <a:t>Version</a:t>
            </a:r>
          </a:p>
        </p:txBody>
      </p:sp>
      <p:pic>
        <p:nvPicPr>
          <p:cNvPr id="4" name="Picture 3" descr="D:\바탕화면정리\20170307\mwc2017홍보영상촬영자료\나_제패트로닉스 제품사진 및 로고\체큐리티로고.png">
            <a:extLst>
              <a:ext uri="{FF2B5EF4-FFF2-40B4-BE49-F238E27FC236}">
                <a16:creationId xmlns:a16="http://schemas.microsoft.com/office/drawing/2014/main" id="{C2291131-7A4A-F01D-E47F-A395C9FBB4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t="-678" r="77530" b="65909"/>
          <a:stretch/>
        </p:blipFill>
        <p:spPr bwMode="auto">
          <a:xfrm>
            <a:off x="755576" y="2300420"/>
            <a:ext cx="465504" cy="493602"/>
          </a:xfrm>
          <a:prstGeom prst="rect">
            <a:avLst/>
          </a:prstGeom>
          <a:noFill/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10830A0F-716C-F5CB-2060-F739FDFFA1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775" y="5305772"/>
            <a:ext cx="1341138" cy="292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5904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EB200F-5E30-1795-1E4B-D61E442577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>
            <a:extLst>
              <a:ext uri="{FF2B5EF4-FFF2-40B4-BE49-F238E27FC236}">
                <a16:creationId xmlns:a16="http://schemas.microsoft.com/office/drawing/2014/main" id="{4F4715D8-5280-8BE4-3739-73ABB123EB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19" y="1623466"/>
            <a:ext cx="4647127" cy="3322266"/>
          </a:xfrm>
          <a:prstGeom prst="rect">
            <a:avLst/>
          </a:prstGeom>
        </p:spPr>
      </p:pic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4A2C1611-8891-2995-D58B-3E714D8B857E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034D742E-8FC7-3613-2989-E2CB5049607C}"/>
              </a:ext>
            </a:extLst>
          </p:cNvPr>
          <p:cNvSpPr/>
          <p:nvPr/>
        </p:nvSpPr>
        <p:spPr>
          <a:xfrm>
            <a:off x="251520" y="492913"/>
            <a:ext cx="7272808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STEP 1. LOGIN</a:t>
            </a:r>
            <a:endParaRPr lang="ko-KR" altLang="en-US" sz="13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03132976-52CD-990D-9EDB-EBE8DDC42403}"/>
              </a:ext>
            </a:extLst>
          </p:cNvPr>
          <p:cNvSpPr/>
          <p:nvPr/>
        </p:nvSpPr>
        <p:spPr>
          <a:xfrm>
            <a:off x="178469" y="175083"/>
            <a:ext cx="2161283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메뉴얼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18E0366-7359-7CF4-144E-C6EFB04D5C09}"/>
              </a:ext>
            </a:extLst>
          </p:cNvPr>
          <p:cNvSpPr txBox="1"/>
          <p:nvPr/>
        </p:nvSpPr>
        <p:spPr>
          <a:xfrm>
            <a:off x="5004048" y="1705372"/>
            <a:ext cx="3474028" cy="5270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0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1. </a:t>
            </a:r>
            <a:r>
              <a:rPr lang="ko-KR" altLang="en-US" sz="10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세원아토스에서</a:t>
            </a:r>
            <a:r>
              <a:rPr lang="ko-KR" altLang="en-US" sz="10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제공받은 업체코드</a:t>
            </a:r>
            <a:r>
              <a:rPr lang="en-US" altLang="ko-KR" sz="10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0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매장코드</a:t>
            </a:r>
            <a:r>
              <a:rPr lang="en-US" altLang="ko-KR" sz="10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0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비밀번호로 </a:t>
            </a:r>
            <a:br>
              <a:rPr lang="en-US" altLang="ko-KR" sz="1000" dirty="0"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0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   </a:t>
            </a:r>
            <a:r>
              <a:rPr lang="ko-KR" altLang="en-US" sz="10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로그인 해주세요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03F39555-16A4-FFB7-4D53-1914371D5AC7}"/>
              </a:ext>
            </a:extLst>
          </p:cNvPr>
          <p:cNvSpPr/>
          <p:nvPr/>
        </p:nvSpPr>
        <p:spPr>
          <a:xfrm>
            <a:off x="251519" y="1035484"/>
            <a:ext cx="3312370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Site URL :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  <a:hlinkClick r:id="rId4"/>
              </a:rPr>
              <a:t>https://swp.ubipos.com/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  <a:p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CB1212AA-8D41-0F0E-E3BD-B7DDB4C32AA0}"/>
              </a:ext>
            </a:extLst>
          </p:cNvPr>
          <p:cNvSpPr/>
          <p:nvPr/>
        </p:nvSpPr>
        <p:spPr>
          <a:xfrm>
            <a:off x="2928216" y="948454"/>
            <a:ext cx="492363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접속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D8548CCD-9BFA-5FD2-DF63-E325B6F693FD}"/>
              </a:ext>
            </a:extLst>
          </p:cNvPr>
          <p:cNvSpPr/>
          <p:nvPr/>
        </p:nvSpPr>
        <p:spPr>
          <a:xfrm>
            <a:off x="2980681" y="2446883"/>
            <a:ext cx="1800200" cy="1080120"/>
          </a:xfrm>
          <a:prstGeom prst="roundRect">
            <a:avLst/>
          </a:prstGeom>
          <a:noFill/>
          <a:ln>
            <a:solidFill>
              <a:srgbClr val="FF33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103B419A-F56D-E49A-5E7A-C8DDC10990E8}"/>
              </a:ext>
            </a:extLst>
          </p:cNvPr>
          <p:cNvSpPr/>
          <p:nvPr/>
        </p:nvSpPr>
        <p:spPr>
          <a:xfrm>
            <a:off x="2836664" y="2267148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①</a:t>
            </a:r>
          </a:p>
        </p:txBody>
      </p:sp>
    </p:spTree>
    <p:extLst>
      <p:ext uri="{BB962C8B-B14F-4D97-AF65-F5344CB8AC3E}">
        <p14:creationId xmlns:p14="http://schemas.microsoft.com/office/powerpoint/2010/main" val="35772084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A15EE3-13B9-C9B8-5D09-D4C4CC43A8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CE5274AE-6FF2-0C52-AC78-05C504007E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847" y="1406874"/>
            <a:ext cx="8733002" cy="4157054"/>
          </a:xfrm>
          <a:prstGeom prst="rect">
            <a:avLst/>
          </a:prstGeom>
        </p:spPr>
      </p:pic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3AAFCB99-BA28-26D2-CE1A-AABFBC90F8A6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1ED1F551-21C3-E5DD-A505-6FFAF9776407}"/>
              </a:ext>
            </a:extLst>
          </p:cNvPr>
          <p:cNvSpPr/>
          <p:nvPr/>
        </p:nvSpPr>
        <p:spPr>
          <a:xfrm>
            <a:off x="251520" y="492913"/>
            <a:ext cx="7272808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STEP 2.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결제 프로세스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79E22189-647C-B162-D0BB-E7FCA4B0A7E0}"/>
              </a:ext>
            </a:extLst>
          </p:cNvPr>
          <p:cNvSpPr/>
          <p:nvPr/>
        </p:nvSpPr>
        <p:spPr>
          <a:xfrm>
            <a:off x="178469" y="175083"/>
            <a:ext cx="2161283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메뉴얼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39643C64-EA47-D171-7790-303329207BDF}"/>
              </a:ext>
            </a:extLst>
          </p:cNvPr>
          <p:cNvSpPr/>
          <p:nvPr/>
        </p:nvSpPr>
        <p:spPr>
          <a:xfrm>
            <a:off x="251518" y="1035484"/>
            <a:ext cx="8640960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-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판매관리 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&gt;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판매등록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&gt;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바코드 스캔 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or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품번 조회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&gt;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색상 및 사이즈 선택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&gt; +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추가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선택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8F5A81AE-D85B-5901-141E-F1D0CF4004B3}"/>
              </a:ext>
            </a:extLst>
          </p:cNvPr>
          <p:cNvSpPr/>
          <p:nvPr/>
        </p:nvSpPr>
        <p:spPr>
          <a:xfrm>
            <a:off x="221899" y="2257621"/>
            <a:ext cx="361083" cy="360040"/>
          </a:xfrm>
          <a:prstGeom prst="roundRect">
            <a:avLst>
              <a:gd name="adj" fmla="val 50000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73296DBE-8377-3122-C140-A758F188A071}"/>
              </a:ext>
            </a:extLst>
          </p:cNvPr>
          <p:cNvSpPr/>
          <p:nvPr/>
        </p:nvSpPr>
        <p:spPr>
          <a:xfrm>
            <a:off x="2156" y="2195100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①</a:t>
            </a:r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7B0FCF98-DBF3-DAA7-72C9-3FC8FD8221AC}"/>
              </a:ext>
            </a:extLst>
          </p:cNvPr>
          <p:cNvSpPr/>
          <p:nvPr/>
        </p:nvSpPr>
        <p:spPr>
          <a:xfrm>
            <a:off x="827584" y="1974027"/>
            <a:ext cx="1116000" cy="196734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672C9443-97E6-FD45-FCB0-5392031F83C0}"/>
              </a:ext>
            </a:extLst>
          </p:cNvPr>
          <p:cNvSpPr/>
          <p:nvPr/>
        </p:nvSpPr>
        <p:spPr>
          <a:xfrm>
            <a:off x="573456" y="1954737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②</a:t>
            </a: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28E32A32-BAD7-EB48-A2AF-8F9C80E2262C}"/>
              </a:ext>
            </a:extLst>
          </p:cNvPr>
          <p:cNvSpPr/>
          <p:nvPr/>
        </p:nvSpPr>
        <p:spPr>
          <a:xfrm>
            <a:off x="4821772" y="1954903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③</a:t>
            </a:r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8F6B720A-4604-7484-06DF-D325A3B7E8A3}"/>
              </a:ext>
            </a:extLst>
          </p:cNvPr>
          <p:cNvSpPr/>
          <p:nvPr/>
        </p:nvSpPr>
        <p:spPr>
          <a:xfrm>
            <a:off x="5730354" y="1972279"/>
            <a:ext cx="612000" cy="196734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639009F8-25D5-D15D-A16E-72BF7836644D}"/>
              </a:ext>
            </a:extLst>
          </p:cNvPr>
          <p:cNvSpPr/>
          <p:nvPr/>
        </p:nvSpPr>
        <p:spPr>
          <a:xfrm>
            <a:off x="5562425" y="2104566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④</a:t>
            </a:r>
          </a:p>
        </p:txBody>
      </p:sp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id="{EFB0FE74-F4D6-C3A9-1A12-12AA9E390F15}"/>
              </a:ext>
            </a:extLst>
          </p:cNvPr>
          <p:cNvSpPr/>
          <p:nvPr/>
        </p:nvSpPr>
        <p:spPr>
          <a:xfrm>
            <a:off x="6520979" y="1974591"/>
            <a:ext cx="398590" cy="196734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BF876E1A-1B13-098D-85AD-5F025AE1B2C8}"/>
              </a:ext>
            </a:extLst>
          </p:cNvPr>
          <p:cNvSpPr/>
          <p:nvPr/>
        </p:nvSpPr>
        <p:spPr>
          <a:xfrm>
            <a:off x="6277391" y="1961113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⑤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137CEE20-505B-04DA-927B-A752C7A92450}"/>
              </a:ext>
            </a:extLst>
          </p:cNvPr>
          <p:cNvSpPr/>
          <p:nvPr/>
        </p:nvSpPr>
        <p:spPr>
          <a:xfrm>
            <a:off x="1870965" y="1954737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②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ADBAB60C-DECD-0F7C-3B7F-B20D66799BD2}"/>
              </a:ext>
            </a:extLst>
          </p:cNvPr>
          <p:cNvSpPr/>
          <p:nvPr/>
        </p:nvSpPr>
        <p:spPr>
          <a:xfrm>
            <a:off x="2106900" y="1974027"/>
            <a:ext cx="1008000" cy="196734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4F087031-73C6-D512-19C3-AEBC1B2FD774}"/>
              </a:ext>
            </a:extLst>
          </p:cNvPr>
          <p:cNvSpPr/>
          <p:nvPr/>
        </p:nvSpPr>
        <p:spPr>
          <a:xfrm>
            <a:off x="5069262" y="1972279"/>
            <a:ext cx="540000" cy="196734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17961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20EFD0-0B7D-FA8B-5C87-910D0CBB73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B287F608-5ECB-927D-09FC-70DBD6D77E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847" y="1406874"/>
            <a:ext cx="8733002" cy="4157054"/>
          </a:xfrm>
          <a:prstGeom prst="rect">
            <a:avLst/>
          </a:prstGeom>
        </p:spPr>
      </p:pic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3631FDFE-0F20-0EDD-A58D-A94BDA6A1C84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AFF5369D-9BC7-2D59-E78A-F2F4923DC1CF}"/>
              </a:ext>
            </a:extLst>
          </p:cNvPr>
          <p:cNvSpPr/>
          <p:nvPr/>
        </p:nvSpPr>
        <p:spPr>
          <a:xfrm>
            <a:off x="251520" y="492913"/>
            <a:ext cx="7272808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STEP 2.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결제 프로세스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27C5353E-A338-132B-F032-7E46633AD552}"/>
              </a:ext>
            </a:extLst>
          </p:cNvPr>
          <p:cNvSpPr/>
          <p:nvPr/>
        </p:nvSpPr>
        <p:spPr>
          <a:xfrm>
            <a:off x="178469" y="175083"/>
            <a:ext cx="2161283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메뉴얼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1650A6A7-25C8-B077-E7B2-C331EE39EDF8}"/>
              </a:ext>
            </a:extLst>
          </p:cNvPr>
          <p:cNvSpPr/>
          <p:nvPr/>
        </p:nvSpPr>
        <p:spPr>
          <a:xfrm>
            <a:off x="251518" y="1035484"/>
            <a:ext cx="8640960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A.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결제유형 선택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: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카드결제 클릭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B0B915FC-E456-7646-BC1E-876909AB15D8}"/>
              </a:ext>
            </a:extLst>
          </p:cNvPr>
          <p:cNvSpPr/>
          <p:nvPr/>
        </p:nvSpPr>
        <p:spPr>
          <a:xfrm>
            <a:off x="842460" y="5247713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①</a:t>
            </a: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113C2E77-675D-E606-D8D7-04CFE103707B}"/>
              </a:ext>
            </a:extLst>
          </p:cNvPr>
          <p:cNvSpPr/>
          <p:nvPr/>
        </p:nvSpPr>
        <p:spPr>
          <a:xfrm>
            <a:off x="647273" y="5179954"/>
            <a:ext cx="1620000" cy="367200"/>
          </a:xfrm>
          <a:prstGeom prst="roundRect">
            <a:avLst>
              <a:gd name="adj" fmla="val 16566"/>
            </a:avLst>
          </a:prstGeom>
          <a:noFill/>
          <a:ln w="2857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63C213C4-09CC-F5F2-2F8E-210A43BF92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>
            <a:off x="1691680" y="5294876"/>
            <a:ext cx="312757" cy="420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2304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9B5EFB-12A3-A8BD-815D-80ED2C1F77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71B55D7E-F71D-A9AA-CDB6-99024A225A55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25A516A6-32B4-9702-0C9D-28CBD1719AA2}"/>
              </a:ext>
            </a:extLst>
          </p:cNvPr>
          <p:cNvSpPr/>
          <p:nvPr/>
        </p:nvSpPr>
        <p:spPr>
          <a:xfrm>
            <a:off x="251520" y="492913"/>
            <a:ext cx="7272808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STEP 2.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결제 프로세스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72EF4A2B-0FE2-15F9-63F1-F5283786FEB4}"/>
              </a:ext>
            </a:extLst>
          </p:cNvPr>
          <p:cNvSpPr/>
          <p:nvPr/>
        </p:nvSpPr>
        <p:spPr>
          <a:xfrm>
            <a:off x="178469" y="175083"/>
            <a:ext cx="2161283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메뉴얼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180094A3-E84E-F0BC-1271-9C517FADC26A}"/>
              </a:ext>
            </a:extLst>
          </p:cNvPr>
          <p:cNvSpPr/>
          <p:nvPr/>
        </p:nvSpPr>
        <p:spPr>
          <a:xfrm>
            <a:off x="251518" y="1035484"/>
            <a:ext cx="8640960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A.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결제유형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_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카드결제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: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카드내역 확인 및 승인요청 클릭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&gt;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진행중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(5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만원 이상 서명거래 확인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) &gt;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확인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&gt;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결제완료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DD71331B-4383-572B-8047-470ECB5029C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8205" t="30202" r="33271" b="29938"/>
          <a:stretch>
            <a:fillRect/>
          </a:stretch>
        </p:blipFill>
        <p:spPr>
          <a:xfrm>
            <a:off x="251518" y="1909974"/>
            <a:ext cx="2975970" cy="2085865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20AE5F90-3F7C-BA3B-D4E7-ED29F27707F8}"/>
              </a:ext>
            </a:extLst>
          </p:cNvPr>
          <p:cNvSpPr/>
          <p:nvPr/>
        </p:nvSpPr>
        <p:spPr>
          <a:xfrm>
            <a:off x="1456034" y="3612715"/>
            <a:ext cx="579600" cy="234000"/>
          </a:xfrm>
          <a:prstGeom prst="roundRect">
            <a:avLst>
              <a:gd name="adj" fmla="val 16566"/>
            </a:avLst>
          </a:prstGeom>
          <a:noFill/>
          <a:ln w="12700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5C51BF60-5C73-FC6D-005E-3716D1369B70}"/>
              </a:ext>
            </a:extLst>
          </p:cNvPr>
          <p:cNvSpPr/>
          <p:nvPr/>
        </p:nvSpPr>
        <p:spPr>
          <a:xfrm>
            <a:off x="1190747" y="3612715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①</a:t>
            </a: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D7CCA7C2-746D-665B-A03D-AE5C901DF3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>
            <a:off x="1623257" y="3733520"/>
            <a:ext cx="312757" cy="420124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5B0B24F9-A265-C429-8D6D-E29A4D94E74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14" t="6719" r="1219"/>
          <a:stretch>
            <a:fillRect/>
          </a:stretch>
        </p:blipFill>
        <p:spPr>
          <a:xfrm>
            <a:off x="3376440" y="2475998"/>
            <a:ext cx="2304256" cy="953816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F8D8E848-0551-2071-5BB5-34ECD3A56DC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38414" y="2026460"/>
            <a:ext cx="2852600" cy="1820256"/>
          </a:xfrm>
          <a:prstGeom prst="rect">
            <a:avLst/>
          </a:prstGeom>
        </p:spPr>
      </p:pic>
      <p:sp>
        <p:nvSpPr>
          <p:cNvPr id="19" name="자유형: 도형 18">
            <a:extLst>
              <a:ext uri="{FF2B5EF4-FFF2-40B4-BE49-F238E27FC236}">
                <a16:creationId xmlns:a16="http://schemas.microsoft.com/office/drawing/2014/main" id="{DB5FB68F-6A6E-9682-8378-CFEA858EE6E3}"/>
              </a:ext>
            </a:extLst>
          </p:cNvPr>
          <p:cNvSpPr/>
          <p:nvPr/>
        </p:nvSpPr>
        <p:spPr>
          <a:xfrm>
            <a:off x="7215188" y="2313243"/>
            <a:ext cx="585787" cy="389101"/>
          </a:xfrm>
          <a:custGeom>
            <a:avLst/>
            <a:gdLst>
              <a:gd name="connsiteX0" fmla="*/ 0 w 585787"/>
              <a:gd name="connsiteY0" fmla="*/ 287082 h 389101"/>
              <a:gd name="connsiteX1" fmla="*/ 107156 w 585787"/>
              <a:gd name="connsiteY1" fmla="*/ 187070 h 389101"/>
              <a:gd name="connsiteX2" fmla="*/ 57150 w 585787"/>
              <a:gd name="connsiteY2" fmla="*/ 329945 h 389101"/>
              <a:gd name="connsiteX3" fmla="*/ 200025 w 585787"/>
              <a:gd name="connsiteY3" fmla="*/ 208501 h 389101"/>
              <a:gd name="connsiteX4" fmla="*/ 342900 w 585787"/>
              <a:gd name="connsiteY4" fmla="*/ 137063 h 389101"/>
              <a:gd name="connsiteX5" fmla="*/ 357187 w 585787"/>
              <a:gd name="connsiteY5" fmla="*/ 287082 h 389101"/>
              <a:gd name="connsiteX6" fmla="*/ 457200 w 585787"/>
              <a:gd name="connsiteY6" fmla="*/ 101345 h 389101"/>
              <a:gd name="connsiteX7" fmla="*/ 514350 w 585787"/>
              <a:gd name="connsiteY7" fmla="*/ 44195 h 389101"/>
              <a:gd name="connsiteX8" fmla="*/ 550068 w 585787"/>
              <a:gd name="connsiteY8" fmla="*/ 1332 h 389101"/>
              <a:gd name="connsiteX9" fmla="*/ 564356 w 585787"/>
              <a:gd name="connsiteY9" fmla="*/ 72770 h 389101"/>
              <a:gd name="connsiteX10" fmla="*/ 571500 w 585787"/>
              <a:gd name="connsiteY10" fmla="*/ 122776 h 389101"/>
              <a:gd name="connsiteX11" fmla="*/ 585787 w 585787"/>
              <a:gd name="connsiteY11" fmla="*/ 208501 h 389101"/>
              <a:gd name="connsiteX12" fmla="*/ 528637 w 585787"/>
              <a:gd name="connsiteY12" fmla="*/ 301370 h 389101"/>
              <a:gd name="connsiteX13" fmla="*/ 321468 w 585787"/>
              <a:gd name="connsiteY13" fmla="*/ 387095 h 389101"/>
              <a:gd name="connsiteX14" fmla="*/ 235743 w 585787"/>
              <a:gd name="connsiteY14" fmla="*/ 387095 h 389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85787" h="389101">
                <a:moveTo>
                  <a:pt x="0" y="287082"/>
                </a:moveTo>
                <a:cubicBezTo>
                  <a:pt x="13393" y="270340"/>
                  <a:pt x="97399" y="160237"/>
                  <a:pt x="107156" y="187070"/>
                </a:cubicBezTo>
                <a:cubicBezTo>
                  <a:pt x="124399" y="234490"/>
                  <a:pt x="7984" y="318599"/>
                  <a:pt x="57150" y="329945"/>
                </a:cubicBezTo>
                <a:cubicBezTo>
                  <a:pt x="118054" y="344000"/>
                  <a:pt x="148218" y="243471"/>
                  <a:pt x="200025" y="208501"/>
                </a:cubicBezTo>
                <a:cubicBezTo>
                  <a:pt x="244158" y="178711"/>
                  <a:pt x="295275" y="160876"/>
                  <a:pt x="342900" y="137063"/>
                </a:cubicBezTo>
                <a:cubicBezTo>
                  <a:pt x="347662" y="187069"/>
                  <a:pt x="309241" y="302065"/>
                  <a:pt x="357187" y="287082"/>
                </a:cubicBezTo>
                <a:cubicBezTo>
                  <a:pt x="424304" y="266108"/>
                  <a:pt x="419000" y="160381"/>
                  <a:pt x="457200" y="101345"/>
                </a:cubicBezTo>
                <a:cubicBezTo>
                  <a:pt x="471836" y="78726"/>
                  <a:pt x="495300" y="63245"/>
                  <a:pt x="514350" y="44195"/>
                </a:cubicBezTo>
                <a:cubicBezTo>
                  <a:pt x="532463" y="171001"/>
                  <a:pt x="504249" y="24241"/>
                  <a:pt x="550068" y="1332"/>
                </a:cubicBezTo>
                <a:cubicBezTo>
                  <a:pt x="571789" y="-9528"/>
                  <a:pt x="560136" y="48855"/>
                  <a:pt x="564356" y="72770"/>
                </a:cubicBezTo>
                <a:cubicBezTo>
                  <a:pt x="567282" y="89352"/>
                  <a:pt x="568874" y="106144"/>
                  <a:pt x="571500" y="122776"/>
                </a:cubicBezTo>
                <a:cubicBezTo>
                  <a:pt x="576018" y="151391"/>
                  <a:pt x="581025" y="179926"/>
                  <a:pt x="585787" y="208501"/>
                </a:cubicBezTo>
                <a:cubicBezTo>
                  <a:pt x="566737" y="239457"/>
                  <a:pt x="555992" y="277434"/>
                  <a:pt x="528637" y="301370"/>
                </a:cubicBezTo>
                <a:cubicBezTo>
                  <a:pt x="496799" y="329228"/>
                  <a:pt x="370324" y="379278"/>
                  <a:pt x="321468" y="387095"/>
                </a:cubicBezTo>
                <a:cubicBezTo>
                  <a:pt x="293252" y="391610"/>
                  <a:pt x="264318" y="387095"/>
                  <a:pt x="235743" y="387095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B3BE4E2A-8E1D-5806-A283-FA8310C75911}"/>
              </a:ext>
            </a:extLst>
          </p:cNvPr>
          <p:cNvSpPr/>
          <p:nvPr/>
        </p:nvSpPr>
        <p:spPr>
          <a:xfrm>
            <a:off x="6465637" y="3119032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②</a:t>
            </a:r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210B47CC-019A-C8D2-455C-56E5D548AC06}"/>
              </a:ext>
            </a:extLst>
          </p:cNvPr>
          <p:cNvSpPr/>
          <p:nvPr/>
        </p:nvSpPr>
        <p:spPr>
          <a:xfrm>
            <a:off x="6732240" y="3145532"/>
            <a:ext cx="378000" cy="198000"/>
          </a:xfrm>
          <a:prstGeom prst="roundRect">
            <a:avLst>
              <a:gd name="adj" fmla="val 284"/>
            </a:avLst>
          </a:prstGeom>
          <a:noFill/>
          <a:ln w="12700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0D55EC6B-C02E-9943-A927-8AD1CD8E56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>
            <a:off x="6797483" y="3326171"/>
            <a:ext cx="312757" cy="420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5483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16DCDC-7165-4436-391E-D17E975834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06B14924-C7A3-867D-7CDB-16C50BF6EE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499" y="1406874"/>
            <a:ext cx="8686979" cy="4157054"/>
          </a:xfrm>
          <a:prstGeom prst="rect">
            <a:avLst/>
          </a:prstGeom>
        </p:spPr>
      </p:pic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76F5A5F4-35A4-0731-F7A6-764B8D3AAE2A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2C524FDC-C78C-A4F9-DA08-46B33994A90F}"/>
              </a:ext>
            </a:extLst>
          </p:cNvPr>
          <p:cNvSpPr/>
          <p:nvPr/>
        </p:nvSpPr>
        <p:spPr>
          <a:xfrm>
            <a:off x="251520" y="492913"/>
            <a:ext cx="7272808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STEP 2.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결제 프로세스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D14E5EA2-7F27-8425-D29E-2EA8556EECBC}"/>
              </a:ext>
            </a:extLst>
          </p:cNvPr>
          <p:cNvSpPr/>
          <p:nvPr/>
        </p:nvSpPr>
        <p:spPr>
          <a:xfrm>
            <a:off x="178469" y="175083"/>
            <a:ext cx="2161283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메뉴얼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B9FC98A5-19F8-FECA-DE59-75CFB5018CC1}"/>
              </a:ext>
            </a:extLst>
          </p:cNvPr>
          <p:cNvSpPr/>
          <p:nvPr/>
        </p:nvSpPr>
        <p:spPr>
          <a:xfrm>
            <a:off x="251518" y="1035484"/>
            <a:ext cx="8640960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B.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결제유형 선택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: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현금결제 클릭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CE7A8B75-E892-9557-8BBC-E3510FE419A2}"/>
              </a:ext>
            </a:extLst>
          </p:cNvPr>
          <p:cNvSpPr/>
          <p:nvPr/>
        </p:nvSpPr>
        <p:spPr>
          <a:xfrm>
            <a:off x="2411760" y="5247713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②</a:t>
            </a: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149EE803-01C6-6E9A-271C-633D609AABAA}"/>
              </a:ext>
            </a:extLst>
          </p:cNvPr>
          <p:cNvSpPr/>
          <p:nvPr/>
        </p:nvSpPr>
        <p:spPr>
          <a:xfrm>
            <a:off x="2303928" y="5179954"/>
            <a:ext cx="1620000" cy="367200"/>
          </a:xfrm>
          <a:prstGeom prst="roundRect">
            <a:avLst>
              <a:gd name="adj" fmla="val 16566"/>
            </a:avLst>
          </a:prstGeom>
          <a:noFill/>
          <a:ln w="2857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25BABBCD-735C-F314-9179-C4CD4519A2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>
            <a:off x="3347864" y="5294876"/>
            <a:ext cx="312757" cy="420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428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629E68-31FC-D742-E6BC-5574F2ACF1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5A0D49D9-148B-9B29-67A5-37487BB504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499" y="1406874"/>
            <a:ext cx="8686979" cy="4157054"/>
          </a:xfrm>
          <a:prstGeom prst="rect">
            <a:avLst/>
          </a:prstGeom>
        </p:spPr>
      </p:pic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037EFCE5-4251-2F55-3439-24562ADE79C2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07CDE012-8C1E-639D-A665-26AAFA2F1FF6}"/>
              </a:ext>
            </a:extLst>
          </p:cNvPr>
          <p:cNvSpPr/>
          <p:nvPr/>
        </p:nvSpPr>
        <p:spPr>
          <a:xfrm>
            <a:off x="251520" y="492913"/>
            <a:ext cx="7272808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STEP 2.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결제 프로세스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CB0845C7-9719-7CBF-B982-27E69B2C882D}"/>
              </a:ext>
            </a:extLst>
          </p:cNvPr>
          <p:cNvSpPr/>
          <p:nvPr/>
        </p:nvSpPr>
        <p:spPr>
          <a:xfrm>
            <a:off x="178469" y="175083"/>
            <a:ext cx="2161283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메뉴얼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E3D9BC42-8198-9C87-109B-C43AD454B4A5}"/>
              </a:ext>
            </a:extLst>
          </p:cNvPr>
          <p:cNvSpPr/>
          <p:nvPr/>
        </p:nvSpPr>
        <p:spPr>
          <a:xfrm>
            <a:off x="251518" y="1035484"/>
            <a:ext cx="8640960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B.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결제유형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_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현금결제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: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고객님께서 직접 휴대폰번호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or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개인정보 입력 필요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931001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525133-C9F2-375E-E481-31FF36115E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B2D6E1A7-E272-EC2F-89F5-7A97CA7A51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499" y="1406874"/>
            <a:ext cx="8686979" cy="4157054"/>
          </a:xfrm>
          <a:prstGeom prst="rect">
            <a:avLst/>
          </a:prstGeom>
        </p:spPr>
      </p:pic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16C1A036-BDFA-EAE4-F01D-061B239AE7AD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B43D3400-F29E-3D15-4448-7B8158A21A05}"/>
              </a:ext>
            </a:extLst>
          </p:cNvPr>
          <p:cNvSpPr/>
          <p:nvPr/>
        </p:nvSpPr>
        <p:spPr>
          <a:xfrm>
            <a:off x="251520" y="492913"/>
            <a:ext cx="7272808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STEP 2.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결제 프로세스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A537ADD8-4C55-0913-FC1F-56EBE63F94DB}"/>
              </a:ext>
            </a:extLst>
          </p:cNvPr>
          <p:cNvSpPr/>
          <p:nvPr/>
        </p:nvSpPr>
        <p:spPr>
          <a:xfrm>
            <a:off x="178469" y="175083"/>
            <a:ext cx="2161283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메뉴얼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92D591E9-871A-B2C2-7856-437F1193E61A}"/>
              </a:ext>
            </a:extLst>
          </p:cNvPr>
          <p:cNvSpPr/>
          <p:nvPr/>
        </p:nvSpPr>
        <p:spPr>
          <a:xfrm>
            <a:off x="251518" y="1035484"/>
            <a:ext cx="8640960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C.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결제유형 선택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: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간편결제 클릭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58EBAD7D-5371-54B5-E12A-DA61650F68B4}"/>
              </a:ext>
            </a:extLst>
          </p:cNvPr>
          <p:cNvSpPr/>
          <p:nvPr/>
        </p:nvSpPr>
        <p:spPr>
          <a:xfrm>
            <a:off x="4139952" y="5247713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③</a:t>
            </a: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BDC34CBD-EEE9-D0B4-9743-03D1659248A6}"/>
              </a:ext>
            </a:extLst>
          </p:cNvPr>
          <p:cNvSpPr/>
          <p:nvPr/>
        </p:nvSpPr>
        <p:spPr>
          <a:xfrm>
            <a:off x="3957263" y="5179954"/>
            <a:ext cx="1620000" cy="367200"/>
          </a:xfrm>
          <a:prstGeom prst="roundRect">
            <a:avLst>
              <a:gd name="adj" fmla="val 16566"/>
            </a:avLst>
          </a:prstGeom>
          <a:noFill/>
          <a:ln w="2857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52F5B768-90C1-2BC0-A59E-46FBBE1CA4C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>
            <a:off x="5076056" y="5294876"/>
            <a:ext cx="312757" cy="420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2553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427418-F7C2-927C-9401-F3EE7FB951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:a16="http://schemas.microsoft.com/office/drawing/2014/main" id="{9156A175-D74F-2BFB-AEBE-FB0FC30A4C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499" y="1406874"/>
            <a:ext cx="8686979" cy="4157054"/>
          </a:xfrm>
          <a:prstGeom prst="rect">
            <a:avLst/>
          </a:prstGeom>
        </p:spPr>
      </p:pic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B623AFDE-C8B6-B24F-7D1E-5BEE89BAB205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80C8D56A-E216-B76E-8B9C-4807FCEF5981}"/>
              </a:ext>
            </a:extLst>
          </p:cNvPr>
          <p:cNvSpPr/>
          <p:nvPr/>
        </p:nvSpPr>
        <p:spPr>
          <a:xfrm>
            <a:off x="251520" y="492913"/>
            <a:ext cx="7272808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STEP 2.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결제 프로세스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1A1765A8-20C1-8B45-3422-A20074B2E714}"/>
              </a:ext>
            </a:extLst>
          </p:cNvPr>
          <p:cNvSpPr/>
          <p:nvPr/>
        </p:nvSpPr>
        <p:spPr>
          <a:xfrm>
            <a:off x="178469" y="175083"/>
            <a:ext cx="2161283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메뉴얼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7295CF7E-F8FB-4EF8-FE74-BA0A3AC72217}"/>
              </a:ext>
            </a:extLst>
          </p:cNvPr>
          <p:cNvSpPr/>
          <p:nvPr/>
        </p:nvSpPr>
        <p:spPr>
          <a:xfrm>
            <a:off x="251518" y="1035484"/>
            <a:ext cx="8640960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C.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결제유형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_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간편결제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: 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결제 방법 선택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&gt;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바코드 요청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&gt;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결제완료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77E05FBA-D8BD-9895-EF56-371A7E858D44}"/>
              </a:ext>
            </a:extLst>
          </p:cNvPr>
          <p:cNvSpPr/>
          <p:nvPr/>
        </p:nvSpPr>
        <p:spPr>
          <a:xfrm>
            <a:off x="3598124" y="3793604"/>
            <a:ext cx="730800" cy="360040"/>
          </a:xfrm>
          <a:prstGeom prst="roundRect">
            <a:avLst>
              <a:gd name="adj" fmla="val 16566"/>
            </a:avLst>
          </a:prstGeom>
          <a:noFill/>
          <a:ln w="12700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A79FB1F-6B87-B96D-F839-5701CBADACA1}"/>
              </a:ext>
            </a:extLst>
          </p:cNvPr>
          <p:cNvSpPr/>
          <p:nvPr/>
        </p:nvSpPr>
        <p:spPr>
          <a:xfrm>
            <a:off x="3674959" y="4899124"/>
            <a:ext cx="648000" cy="180000"/>
          </a:xfrm>
          <a:prstGeom prst="roundRect">
            <a:avLst>
              <a:gd name="adj" fmla="val 16566"/>
            </a:avLst>
          </a:prstGeom>
          <a:noFill/>
          <a:ln w="12700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4D919266-A4AE-2D3F-A4B4-78E25EA0EEE9}"/>
              </a:ext>
            </a:extLst>
          </p:cNvPr>
          <p:cNvSpPr/>
          <p:nvPr/>
        </p:nvSpPr>
        <p:spPr>
          <a:xfrm>
            <a:off x="3383308" y="3639150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①</a:t>
            </a: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502D3939-1A2D-9869-BF56-80642BC45430}"/>
              </a:ext>
            </a:extLst>
          </p:cNvPr>
          <p:cNvSpPr/>
          <p:nvPr/>
        </p:nvSpPr>
        <p:spPr>
          <a:xfrm>
            <a:off x="3445264" y="4750290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②</a:t>
            </a: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9DB2DC24-B4E9-AFA5-581B-DC6E7DDD694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>
            <a:off x="4067944" y="3959362"/>
            <a:ext cx="312757" cy="420124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91BBBF4B-C012-0298-8417-BFECF5A1012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 rot="5400000">
            <a:off x="3441744" y="4869062"/>
            <a:ext cx="312757" cy="420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4943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40313C-6FA3-B856-F27C-B343A8984C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F361449B-0CD4-0BA8-EEC3-AA14486E75AF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직사각형 1">
            <a:extLst>
              <a:ext uri="{FF2B5EF4-FFF2-40B4-BE49-F238E27FC236}">
                <a16:creationId xmlns:a16="http://schemas.microsoft.com/office/drawing/2014/main" id="{9EA513F4-9B5E-3627-15F1-F4CF9B92D462}"/>
              </a:ext>
            </a:extLst>
          </p:cNvPr>
          <p:cNvSpPr/>
          <p:nvPr/>
        </p:nvSpPr>
        <p:spPr>
          <a:xfrm>
            <a:off x="178469" y="175083"/>
            <a:ext cx="2161283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메뉴얼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C9B4B7AB-AFD4-CC3A-E69C-8FD9EDF094C7}"/>
              </a:ext>
            </a:extLst>
          </p:cNvPr>
          <p:cNvSpPr/>
          <p:nvPr/>
        </p:nvSpPr>
        <p:spPr>
          <a:xfrm>
            <a:off x="439408" y="1138836"/>
            <a:ext cx="6169918" cy="2040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C0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※ </a:t>
            </a:r>
            <a:r>
              <a:rPr lang="ko-KR" altLang="en-US" sz="1100" dirty="0">
                <a:solidFill>
                  <a:srgbClr val="C0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가상결제란 </a:t>
            </a:r>
            <a:r>
              <a:rPr lang="en-US" altLang="ko-KR" sz="1100" dirty="0">
                <a:solidFill>
                  <a:srgbClr val="C0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: </a:t>
            </a:r>
            <a:r>
              <a:rPr lang="ko-KR" altLang="en-US" sz="1100" dirty="0" err="1">
                <a:solidFill>
                  <a:srgbClr val="C0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레온포스</a:t>
            </a:r>
            <a:r>
              <a:rPr lang="ko-KR" altLang="en-US" sz="1100" dirty="0">
                <a:solidFill>
                  <a:srgbClr val="C0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</a:t>
            </a:r>
            <a:r>
              <a:rPr lang="ko-KR" altLang="en-US" sz="1100" dirty="0" err="1">
                <a:solidFill>
                  <a:srgbClr val="C0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장애시</a:t>
            </a:r>
            <a:r>
              <a:rPr lang="ko-KR" altLang="en-US" sz="1100" dirty="0">
                <a:solidFill>
                  <a:srgbClr val="C0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백업용 단말기를 통해 결제한 상품정보를 등록하는 절차입니다</a:t>
            </a:r>
            <a:r>
              <a:rPr lang="en-US" altLang="ko-KR" sz="1100" dirty="0">
                <a:solidFill>
                  <a:srgbClr val="C0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.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885C1A8F-38DF-7D09-3CBB-7100A70CB3ED}"/>
              </a:ext>
            </a:extLst>
          </p:cNvPr>
          <p:cNvSpPr/>
          <p:nvPr/>
        </p:nvSpPr>
        <p:spPr>
          <a:xfrm>
            <a:off x="251520" y="492913"/>
            <a:ext cx="7272808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STEP 2.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결제 프로세스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4F49D207-7114-9D4D-29A6-57DF61EAD286}"/>
              </a:ext>
            </a:extLst>
          </p:cNvPr>
          <p:cNvSpPr/>
          <p:nvPr/>
        </p:nvSpPr>
        <p:spPr>
          <a:xfrm>
            <a:off x="251518" y="913284"/>
            <a:ext cx="8640960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D.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결제유형 선택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: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가상결제 클릭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C66C74CE-CA45-3090-D94F-194F3489B5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499" y="1406874"/>
            <a:ext cx="8686979" cy="4157054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48B83FCC-7A7F-D8BA-711A-5B6EF9787B6E}"/>
              </a:ext>
            </a:extLst>
          </p:cNvPr>
          <p:cNvSpPr/>
          <p:nvPr/>
        </p:nvSpPr>
        <p:spPr>
          <a:xfrm>
            <a:off x="5789459" y="5247713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④</a:t>
            </a:r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2E8626F6-7D65-44B9-B489-D5D7E2962AAC}"/>
              </a:ext>
            </a:extLst>
          </p:cNvPr>
          <p:cNvSpPr/>
          <p:nvPr/>
        </p:nvSpPr>
        <p:spPr>
          <a:xfrm>
            <a:off x="5606770" y="5179954"/>
            <a:ext cx="1620000" cy="367200"/>
          </a:xfrm>
          <a:prstGeom prst="roundRect">
            <a:avLst>
              <a:gd name="adj" fmla="val 16566"/>
            </a:avLst>
          </a:prstGeom>
          <a:noFill/>
          <a:ln w="2857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C442E5ED-3D0C-0D37-7DD5-AE6DC5C83C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>
            <a:off x="6725563" y="5294876"/>
            <a:ext cx="312757" cy="420124"/>
          </a:xfrm>
          <a:prstGeom prst="rect">
            <a:avLst/>
          </a:prstGeom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id="{184F6CB7-1202-3475-A2DB-5AA7F1E3F8FD}"/>
              </a:ext>
            </a:extLst>
          </p:cNvPr>
          <p:cNvSpPr/>
          <p:nvPr/>
        </p:nvSpPr>
        <p:spPr>
          <a:xfrm>
            <a:off x="1187624" y="3289548"/>
            <a:ext cx="6922294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  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판매관리 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&gt;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판매등록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&gt;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바코드 스캔 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or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품번 조회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&gt;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색상 및 사이즈 선택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&gt; +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추가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선택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&gt;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가상결제 선택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243210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83FFF9-7DDB-3B4D-BB40-B6A11A0C83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:a16="http://schemas.microsoft.com/office/drawing/2014/main" id="{7109BB76-D8ED-5F41-BBEF-437DA5D958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011" y="1406196"/>
            <a:ext cx="8733002" cy="4157055"/>
          </a:xfrm>
          <a:prstGeom prst="rect">
            <a:avLst/>
          </a:prstGeom>
        </p:spPr>
      </p:pic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4D9A20CE-25A6-62F2-A43F-1279234F87BA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직사각형 1">
            <a:extLst>
              <a:ext uri="{FF2B5EF4-FFF2-40B4-BE49-F238E27FC236}">
                <a16:creationId xmlns:a16="http://schemas.microsoft.com/office/drawing/2014/main" id="{076BDE6C-0441-A9A0-EA6B-462A0B1141D4}"/>
              </a:ext>
            </a:extLst>
          </p:cNvPr>
          <p:cNvSpPr/>
          <p:nvPr/>
        </p:nvSpPr>
        <p:spPr>
          <a:xfrm>
            <a:off x="178469" y="175083"/>
            <a:ext cx="2161283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메뉴얼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64BCE3A8-63FC-8F75-B422-AA6C91745A7C}"/>
              </a:ext>
            </a:extLst>
          </p:cNvPr>
          <p:cNvSpPr/>
          <p:nvPr/>
        </p:nvSpPr>
        <p:spPr>
          <a:xfrm>
            <a:off x="251518" y="1043232"/>
            <a:ext cx="8640960" cy="2040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D.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카드 번호란에 카드번호 수기입력 및 카드사 선택 후 승인요청 클릭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53091682-D7CD-2ED8-1311-AF8DA33F29EA}"/>
              </a:ext>
            </a:extLst>
          </p:cNvPr>
          <p:cNvSpPr/>
          <p:nvPr/>
        </p:nvSpPr>
        <p:spPr>
          <a:xfrm>
            <a:off x="5071069" y="3541546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①</a:t>
            </a: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6FBB4556-334E-D8F1-EC8E-244E14EDDD15}"/>
              </a:ext>
            </a:extLst>
          </p:cNvPr>
          <p:cNvSpPr/>
          <p:nvPr/>
        </p:nvSpPr>
        <p:spPr>
          <a:xfrm>
            <a:off x="4584700" y="3439914"/>
            <a:ext cx="1306800" cy="432048"/>
          </a:xfrm>
          <a:prstGeom prst="roundRect">
            <a:avLst>
              <a:gd name="adj" fmla="val 5312"/>
            </a:avLst>
          </a:prstGeom>
          <a:noFill/>
          <a:ln w="12700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21E94C4E-031D-B2DB-8F4D-18DBD2012AF7}"/>
              </a:ext>
            </a:extLst>
          </p:cNvPr>
          <p:cNvSpPr/>
          <p:nvPr/>
        </p:nvSpPr>
        <p:spPr>
          <a:xfrm>
            <a:off x="4074072" y="3762807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②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75A96B28-DD49-18F8-1AAA-8E158A51751D}"/>
              </a:ext>
            </a:extLst>
          </p:cNvPr>
          <p:cNvSpPr/>
          <p:nvPr/>
        </p:nvSpPr>
        <p:spPr>
          <a:xfrm>
            <a:off x="4291192" y="3932315"/>
            <a:ext cx="558000" cy="169200"/>
          </a:xfrm>
          <a:prstGeom prst="roundRect">
            <a:avLst>
              <a:gd name="adj" fmla="val 20745"/>
            </a:avLst>
          </a:prstGeom>
          <a:noFill/>
          <a:ln w="12700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BF5FED21-8707-988E-1DB6-6663625A7B0F}"/>
              </a:ext>
            </a:extLst>
          </p:cNvPr>
          <p:cNvSpPr/>
          <p:nvPr/>
        </p:nvSpPr>
        <p:spPr>
          <a:xfrm>
            <a:off x="251520" y="492913"/>
            <a:ext cx="7272808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STEP 2.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결제 프로세스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B53140BB-A7FB-74E9-E883-12AE3B26C3B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 rot="5400000">
            <a:off x="4029057" y="3860594"/>
            <a:ext cx="312757" cy="420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080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D5FBCC-05AB-59E6-92F6-26F2AB5D36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그림 24">
            <a:extLst>
              <a:ext uri="{FF2B5EF4-FFF2-40B4-BE49-F238E27FC236}">
                <a16:creationId xmlns:a16="http://schemas.microsoft.com/office/drawing/2014/main" id="{B9160D42-E199-8B46-E125-0164E924A8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1960" y="1617832"/>
            <a:ext cx="4418158" cy="3295647"/>
          </a:xfrm>
          <a:prstGeom prst="rect">
            <a:avLst/>
          </a:prstGeom>
        </p:spPr>
      </p:pic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0F7C3A1B-05E4-607D-C213-B77B1266263A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A112AA58-EFC3-3462-1F5F-F924FA1E01E9}"/>
              </a:ext>
            </a:extLst>
          </p:cNvPr>
          <p:cNvSpPr/>
          <p:nvPr/>
        </p:nvSpPr>
        <p:spPr>
          <a:xfrm>
            <a:off x="251520" y="492913"/>
            <a:ext cx="7272808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■ </a:t>
            </a:r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SETTING : STEP 1.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블루투스 프린터</a:t>
            </a:r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설정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FDF03574-682A-1D2F-103F-8468E645A566}"/>
              </a:ext>
            </a:extLst>
          </p:cNvPr>
          <p:cNvSpPr/>
          <p:nvPr/>
        </p:nvSpPr>
        <p:spPr>
          <a:xfrm>
            <a:off x="178469" y="175083"/>
            <a:ext cx="5473651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매뉴얼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60E95963-EA01-28DE-CC2E-2C59F0088420}"/>
              </a:ext>
            </a:extLst>
          </p:cNvPr>
          <p:cNvSpPr/>
          <p:nvPr/>
        </p:nvSpPr>
        <p:spPr>
          <a:xfrm>
            <a:off x="323526" y="1102616"/>
            <a:ext cx="2952330" cy="3796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1. Windows + </a:t>
            </a:r>
            <a:r>
              <a:rPr lang="ko-KR" alt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검색창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: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설정 입력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31FDC273-1B3E-7D12-3337-A23468110948}"/>
              </a:ext>
            </a:extLst>
          </p:cNvPr>
          <p:cNvSpPr/>
          <p:nvPr/>
        </p:nvSpPr>
        <p:spPr>
          <a:xfrm>
            <a:off x="5076056" y="1181658"/>
            <a:ext cx="2952330" cy="245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2.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장치 선택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&gt; Bluetooth,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프린터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,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마우스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1EC87315-5A79-8B46-0754-EABF2647FEE6}"/>
              </a:ext>
            </a:extLst>
          </p:cNvPr>
          <p:cNvSpPr/>
          <p:nvPr/>
        </p:nvSpPr>
        <p:spPr>
          <a:xfrm>
            <a:off x="1014123" y="2017219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②</a:t>
            </a: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61E11699-3BAC-7F83-98D4-0444F5A0FAF0}"/>
              </a:ext>
            </a:extLst>
          </p:cNvPr>
          <p:cNvSpPr/>
          <p:nvPr/>
        </p:nvSpPr>
        <p:spPr>
          <a:xfrm>
            <a:off x="5486411" y="2252325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③</a:t>
            </a:r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CD4A15D-0300-43B6-BB85-CD4EB2AA7413}"/>
              </a:ext>
            </a:extLst>
          </p:cNvPr>
          <p:cNvSpPr/>
          <p:nvPr/>
        </p:nvSpPr>
        <p:spPr>
          <a:xfrm>
            <a:off x="5758028" y="2165556"/>
            <a:ext cx="1176167" cy="380675"/>
          </a:xfrm>
          <a:prstGeom prst="roundRect">
            <a:avLst>
              <a:gd name="adj" fmla="val 20745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6718994C-CFEB-41BA-9F2D-2BD1AD33F5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4" t="26024" r="77282" b="27216"/>
          <a:stretch>
            <a:fillRect/>
          </a:stretch>
        </p:blipFill>
        <p:spPr>
          <a:xfrm>
            <a:off x="395536" y="1761915"/>
            <a:ext cx="504056" cy="484981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100C7870-2D85-36C2-EF44-30A23EBC0F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3280" y="1615205"/>
            <a:ext cx="1584176" cy="3295650"/>
          </a:xfrm>
          <a:prstGeom prst="rect">
            <a:avLst/>
          </a:prstGeom>
        </p:spPr>
      </p:pic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F98B56B4-1AE8-F8F6-A64E-D08A97D9E3DF}"/>
              </a:ext>
            </a:extLst>
          </p:cNvPr>
          <p:cNvSpPr/>
          <p:nvPr/>
        </p:nvSpPr>
        <p:spPr>
          <a:xfrm>
            <a:off x="1225440" y="4726439"/>
            <a:ext cx="1402344" cy="184415"/>
          </a:xfrm>
          <a:prstGeom prst="roundRect">
            <a:avLst>
              <a:gd name="adj" fmla="val 20745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56AC2902-939A-E22F-4F36-8C29B02BB4F4}"/>
              </a:ext>
            </a:extLst>
          </p:cNvPr>
          <p:cNvSpPr/>
          <p:nvPr/>
        </p:nvSpPr>
        <p:spPr>
          <a:xfrm>
            <a:off x="971600" y="4706396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①</a:t>
            </a: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09B0402-707E-BA44-0684-1E371F52ABF8}"/>
              </a:ext>
            </a:extLst>
          </p:cNvPr>
          <p:cNvSpPr/>
          <p:nvPr/>
        </p:nvSpPr>
        <p:spPr>
          <a:xfrm>
            <a:off x="1253280" y="2004405"/>
            <a:ext cx="1584176" cy="288032"/>
          </a:xfrm>
          <a:prstGeom prst="roundRect">
            <a:avLst>
              <a:gd name="adj" fmla="val 20745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E1069845-F1E4-5528-96A3-60F75F85C7B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 rot="18861390">
            <a:off x="2757741" y="1942398"/>
            <a:ext cx="429564" cy="57703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5BEC56B1-661A-6246-80A5-73BB2218B46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 rot="1687685">
            <a:off x="5715033" y="2318534"/>
            <a:ext cx="429564" cy="57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2132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49675E-E170-C3E7-D020-A1C02FD5C4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5023B813-82E9-DF4F-8987-5777A96614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499" y="1406874"/>
            <a:ext cx="8686979" cy="4157054"/>
          </a:xfrm>
          <a:prstGeom prst="rect">
            <a:avLst/>
          </a:prstGeom>
        </p:spPr>
      </p:pic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FED7DB98-1C1C-7131-F98D-1A6595C2D1BB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43BD9F8E-E3E3-1EED-D66A-A05026308377}"/>
              </a:ext>
            </a:extLst>
          </p:cNvPr>
          <p:cNvSpPr/>
          <p:nvPr/>
        </p:nvSpPr>
        <p:spPr>
          <a:xfrm>
            <a:off x="251520" y="492913"/>
            <a:ext cx="2736304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STEP 3.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영수증 출력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C1DFD1B-EB45-6946-A313-F8EBB62B1A52}"/>
              </a:ext>
            </a:extLst>
          </p:cNvPr>
          <p:cNvSpPr/>
          <p:nvPr/>
        </p:nvSpPr>
        <p:spPr>
          <a:xfrm>
            <a:off x="178469" y="175083"/>
            <a:ext cx="2161283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메뉴얼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B79C5A7B-CB07-A3DF-5A93-A4330E58E61B}"/>
              </a:ext>
            </a:extLst>
          </p:cNvPr>
          <p:cNvSpPr/>
          <p:nvPr/>
        </p:nvSpPr>
        <p:spPr>
          <a:xfrm>
            <a:off x="251518" y="1043232"/>
            <a:ext cx="8640960" cy="2040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E.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영수증 출력 선택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48B4FEBB-73D3-EB9E-7A52-4D10BB4641D4}"/>
              </a:ext>
            </a:extLst>
          </p:cNvPr>
          <p:cNvSpPr/>
          <p:nvPr/>
        </p:nvSpPr>
        <p:spPr>
          <a:xfrm>
            <a:off x="7434633" y="5245587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⑤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94A5FE63-A8C5-ED52-B9D8-21577C47B0A9}"/>
              </a:ext>
            </a:extLst>
          </p:cNvPr>
          <p:cNvSpPr/>
          <p:nvPr/>
        </p:nvSpPr>
        <p:spPr>
          <a:xfrm>
            <a:off x="7273134" y="5179954"/>
            <a:ext cx="1620000" cy="367200"/>
          </a:xfrm>
          <a:prstGeom prst="roundRect">
            <a:avLst>
              <a:gd name="adj" fmla="val 16566"/>
            </a:avLst>
          </a:prstGeom>
          <a:noFill/>
          <a:ln w="2857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D760AC4D-6FF2-C5A0-BE7C-8885DC3DAF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>
            <a:off x="8460432" y="5294876"/>
            <a:ext cx="312757" cy="420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95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F0AE74-F785-5C58-AB94-E0EECE303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>
            <a:extLst>
              <a:ext uri="{FF2B5EF4-FFF2-40B4-BE49-F238E27FC236}">
                <a16:creationId xmlns:a16="http://schemas.microsoft.com/office/drawing/2014/main" id="{ACEA70C2-3190-85C7-5D20-DE793D6F13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580" y="1406873"/>
            <a:ext cx="8698898" cy="4167150"/>
          </a:xfrm>
          <a:prstGeom prst="rect">
            <a:avLst/>
          </a:prstGeom>
        </p:spPr>
      </p:pic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5E8C617C-5EF2-A519-DCF1-99BB471BBAE7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직사각형 1">
            <a:extLst>
              <a:ext uri="{FF2B5EF4-FFF2-40B4-BE49-F238E27FC236}">
                <a16:creationId xmlns:a16="http://schemas.microsoft.com/office/drawing/2014/main" id="{FFDD2DB6-790C-317F-32B1-A577AB2A622A}"/>
              </a:ext>
            </a:extLst>
          </p:cNvPr>
          <p:cNvSpPr/>
          <p:nvPr/>
        </p:nvSpPr>
        <p:spPr>
          <a:xfrm>
            <a:off x="178469" y="175083"/>
            <a:ext cx="2161283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메뉴얼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E28C4F4C-AAC4-EF17-AE2A-7BC1C9612F51}"/>
              </a:ext>
            </a:extLst>
          </p:cNvPr>
          <p:cNvSpPr/>
          <p:nvPr/>
        </p:nvSpPr>
        <p:spPr>
          <a:xfrm>
            <a:off x="251518" y="1043232"/>
            <a:ext cx="8640960" cy="2040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E.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출력할 거래내역 선택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CB4A2B06-E62A-882D-2788-B96A400326F3}"/>
              </a:ext>
            </a:extLst>
          </p:cNvPr>
          <p:cNvSpPr/>
          <p:nvPr/>
        </p:nvSpPr>
        <p:spPr>
          <a:xfrm>
            <a:off x="1843982" y="2985640"/>
            <a:ext cx="2603053" cy="144016"/>
          </a:xfrm>
          <a:prstGeom prst="roundRect">
            <a:avLst>
              <a:gd name="adj" fmla="val 20745"/>
            </a:avLst>
          </a:prstGeom>
          <a:noFill/>
          <a:ln w="12700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920C14CD-3B41-6788-26AC-3143C685898B}"/>
              </a:ext>
            </a:extLst>
          </p:cNvPr>
          <p:cNvSpPr/>
          <p:nvPr/>
        </p:nvSpPr>
        <p:spPr>
          <a:xfrm>
            <a:off x="1633972" y="2837340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①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419F828D-DE08-24E4-B0D1-BB809C5C0427}"/>
              </a:ext>
            </a:extLst>
          </p:cNvPr>
          <p:cNvSpPr/>
          <p:nvPr/>
        </p:nvSpPr>
        <p:spPr>
          <a:xfrm>
            <a:off x="251520" y="492913"/>
            <a:ext cx="2736304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STEP 3.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영수증 출력</a:t>
            </a:r>
          </a:p>
        </p:txBody>
      </p:sp>
    </p:spTree>
    <p:extLst>
      <p:ext uri="{BB962C8B-B14F-4D97-AF65-F5344CB8AC3E}">
        <p14:creationId xmlns:p14="http://schemas.microsoft.com/office/powerpoint/2010/main" val="5239244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F747E2-E3A7-FEFA-F377-A62F328E2F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209A2B6A-DCC9-676E-2B8A-6582C560EE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580" y="1406873"/>
            <a:ext cx="8698898" cy="4167151"/>
          </a:xfrm>
          <a:prstGeom prst="rect">
            <a:avLst/>
          </a:prstGeom>
        </p:spPr>
      </p:pic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CD4CF8B9-0132-2ED7-CB14-161C56568DE2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직사각형 1">
            <a:extLst>
              <a:ext uri="{FF2B5EF4-FFF2-40B4-BE49-F238E27FC236}">
                <a16:creationId xmlns:a16="http://schemas.microsoft.com/office/drawing/2014/main" id="{8B357850-5D79-6471-BAEC-2697D71BF36E}"/>
              </a:ext>
            </a:extLst>
          </p:cNvPr>
          <p:cNvSpPr/>
          <p:nvPr/>
        </p:nvSpPr>
        <p:spPr>
          <a:xfrm>
            <a:off x="178469" y="175083"/>
            <a:ext cx="2161283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메뉴얼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3A496F8F-BC75-DEF4-5994-8F2E10A2C133}"/>
              </a:ext>
            </a:extLst>
          </p:cNvPr>
          <p:cNvSpPr/>
          <p:nvPr/>
        </p:nvSpPr>
        <p:spPr>
          <a:xfrm>
            <a:off x="251518" y="1043232"/>
            <a:ext cx="8640960" cy="2040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E.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출력 선택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6B84B86F-4F40-6B1F-2B2B-299B0750315B}"/>
              </a:ext>
            </a:extLst>
          </p:cNvPr>
          <p:cNvSpPr/>
          <p:nvPr/>
        </p:nvSpPr>
        <p:spPr>
          <a:xfrm>
            <a:off x="6700489" y="2541910"/>
            <a:ext cx="324000" cy="144016"/>
          </a:xfrm>
          <a:prstGeom prst="roundRect">
            <a:avLst>
              <a:gd name="adj" fmla="val 20745"/>
            </a:avLst>
          </a:prstGeom>
          <a:noFill/>
          <a:ln w="19050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0A2F41CC-643D-2D54-66D6-6533855C5C51}"/>
              </a:ext>
            </a:extLst>
          </p:cNvPr>
          <p:cNvSpPr/>
          <p:nvPr/>
        </p:nvSpPr>
        <p:spPr>
          <a:xfrm>
            <a:off x="6948264" y="2501668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③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F735469C-C08F-C25D-EC42-8C4822557A4E}"/>
              </a:ext>
            </a:extLst>
          </p:cNvPr>
          <p:cNvSpPr/>
          <p:nvPr/>
        </p:nvSpPr>
        <p:spPr>
          <a:xfrm>
            <a:off x="251520" y="492913"/>
            <a:ext cx="2736304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STEP 3.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영수증 출력</a:t>
            </a:r>
          </a:p>
        </p:txBody>
      </p:sp>
    </p:spTree>
    <p:extLst>
      <p:ext uri="{BB962C8B-B14F-4D97-AF65-F5344CB8AC3E}">
        <p14:creationId xmlns:p14="http://schemas.microsoft.com/office/powerpoint/2010/main" val="16239065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EE99CB-8C60-8498-947F-45061AF2E9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A3D63342-1782-A813-4203-BDD6B6EE56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499" y="1406872"/>
            <a:ext cx="8686979" cy="4157056"/>
          </a:xfrm>
          <a:prstGeom prst="rect">
            <a:avLst/>
          </a:prstGeom>
        </p:spPr>
      </p:pic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4E2DD462-67A6-3268-B3FC-95C5039517F1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직사각형 1">
            <a:extLst>
              <a:ext uri="{FF2B5EF4-FFF2-40B4-BE49-F238E27FC236}">
                <a16:creationId xmlns:a16="http://schemas.microsoft.com/office/drawing/2014/main" id="{AA2B16C6-A59C-1564-5D6D-5F851F604A54}"/>
              </a:ext>
            </a:extLst>
          </p:cNvPr>
          <p:cNvSpPr/>
          <p:nvPr/>
        </p:nvSpPr>
        <p:spPr>
          <a:xfrm>
            <a:off x="178469" y="175083"/>
            <a:ext cx="2161283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메뉴얼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9E4EAE24-DE8B-D205-5FCD-8D072CDB22C8}"/>
              </a:ext>
            </a:extLst>
          </p:cNvPr>
          <p:cNvSpPr/>
          <p:nvPr/>
        </p:nvSpPr>
        <p:spPr>
          <a:xfrm>
            <a:off x="251518" y="1043232"/>
            <a:ext cx="8640960" cy="2040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F.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반품메뉴 선택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&gt;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반품할 거래내역 선택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F4CE0BC1-8D89-13DE-18E9-48E15333E836}"/>
              </a:ext>
            </a:extLst>
          </p:cNvPr>
          <p:cNvSpPr/>
          <p:nvPr/>
        </p:nvSpPr>
        <p:spPr>
          <a:xfrm>
            <a:off x="885303" y="3110225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②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4EAC7D18-FB0C-5BB0-C6D3-28880E11A3CB}"/>
              </a:ext>
            </a:extLst>
          </p:cNvPr>
          <p:cNvSpPr/>
          <p:nvPr/>
        </p:nvSpPr>
        <p:spPr>
          <a:xfrm>
            <a:off x="251520" y="492913"/>
            <a:ext cx="2736304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STEP 4.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반품 프로세스</a:t>
            </a: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69920A83-9914-FD22-414E-493DEE1871F1}"/>
              </a:ext>
            </a:extLst>
          </p:cNvPr>
          <p:cNvSpPr/>
          <p:nvPr/>
        </p:nvSpPr>
        <p:spPr>
          <a:xfrm>
            <a:off x="7989714" y="1868522"/>
            <a:ext cx="393948" cy="428400"/>
          </a:xfrm>
          <a:prstGeom prst="roundRect">
            <a:avLst>
              <a:gd name="adj" fmla="val 15909"/>
            </a:avLst>
          </a:prstGeom>
          <a:noFill/>
          <a:ln w="127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8B5F75A9-62D9-CCE4-60F1-2393DCB9FF90}"/>
              </a:ext>
            </a:extLst>
          </p:cNvPr>
          <p:cNvSpPr/>
          <p:nvPr/>
        </p:nvSpPr>
        <p:spPr>
          <a:xfrm>
            <a:off x="7790136" y="1706511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bg1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①</a:t>
            </a: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32573146-708F-79AB-3CF3-C1E985D9CC44}"/>
              </a:ext>
            </a:extLst>
          </p:cNvPr>
          <p:cNvSpPr/>
          <p:nvPr/>
        </p:nvSpPr>
        <p:spPr>
          <a:xfrm>
            <a:off x="1085855" y="3272243"/>
            <a:ext cx="2016000" cy="144016"/>
          </a:xfrm>
          <a:prstGeom prst="roundRect">
            <a:avLst>
              <a:gd name="adj" fmla="val 20745"/>
            </a:avLst>
          </a:prstGeom>
          <a:noFill/>
          <a:ln w="12700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33101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6DA7FB-ECD0-55E9-7596-92B9698D47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7D4CE49E-118C-B08E-6471-2FB496EE50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499" y="1406872"/>
            <a:ext cx="8686979" cy="4157056"/>
          </a:xfrm>
          <a:prstGeom prst="rect">
            <a:avLst/>
          </a:prstGeom>
        </p:spPr>
      </p:pic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EE29334C-D623-8B93-DD0E-7402E78AD170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직사각형 1">
            <a:extLst>
              <a:ext uri="{FF2B5EF4-FFF2-40B4-BE49-F238E27FC236}">
                <a16:creationId xmlns:a16="http://schemas.microsoft.com/office/drawing/2014/main" id="{5295F98F-0011-8B93-AF20-58BF884C9EB6}"/>
              </a:ext>
            </a:extLst>
          </p:cNvPr>
          <p:cNvSpPr/>
          <p:nvPr/>
        </p:nvSpPr>
        <p:spPr>
          <a:xfrm>
            <a:off x="178469" y="175083"/>
            <a:ext cx="2161283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메뉴얼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5EBACAE5-0981-B0B5-F2F3-172F63CC2588}"/>
              </a:ext>
            </a:extLst>
          </p:cNvPr>
          <p:cNvSpPr/>
          <p:nvPr/>
        </p:nvSpPr>
        <p:spPr>
          <a:xfrm>
            <a:off x="251518" y="1043232"/>
            <a:ext cx="8640960" cy="2040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F.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결제취소 선택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2C3EF016-CB8F-544A-AC21-0FA6D6CDA4B4}"/>
              </a:ext>
            </a:extLst>
          </p:cNvPr>
          <p:cNvSpPr/>
          <p:nvPr/>
        </p:nvSpPr>
        <p:spPr>
          <a:xfrm>
            <a:off x="7430889" y="2701290"/>
            <a:ext cx="432000" cy="162000"/>
          </a:xfrm>
          <a:prstGeom prst="roundRect">
            <a:avLst>
              <a:gd name="adj" fmla="val 20745"/>
            </a:avLst>
          </a:prstGeom>
          <a:noFill/>
          <a:ln w="12700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6570EE1F-ADB8-CB8E-E846-43E0A84314AD}"/>
              </a:ext>
            </a:extLst>
          </p:cNvPr>
          <p:cNvSpPr/>
          <p:nvPr/>
        </p:nvSpPr>
        <p:spPr>
          <a:xfrm>
            <a:off x="7241058" y="2529836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③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829BF648-276D-A7EA-459D-4FB7CDDBA711}"/>
              </a:ext>
            </a:extLst>
          </p:cNvPr>
          <p:cNvSpPr/>
          <p:nvPr/>
        </p:nvSpPr>
        <p:spPr>
          <a:xfrm>
            <a:off x="251520" y="492913"/>
            <a:ext cx="2736304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STEP 4.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반품 프로세스</a:t>
            </a:r>
          </a:p>
        </p:txBody>
      </p:sp>
    </p:spTree>
    <p:extLst>
      <p:ext uri="{BB962C8B-B14F-4D97-AF65-F5344CB8AC3E}">
        <p14:creationId xmlns:p14="http://schemas.microsoft.com/office/powerpoint/2010/main" val="19345348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CC266B-CA9A-134A-7DA3-FCAA01D4AD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>
            <a:extLst>
              <a:ext uri="{FF2B5EF4-FFF2-40B4-BE49-F238E27FC236}">
                <a16:creationId xmlns:a16="http://schemas.microsoft.com/office/drawing/2014/main" id="{6DC22C73-58BF-B781-C11D-5B9C6E3362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499" y="1406872"/>
            <a:ext cx="8686979" cy="4157056"/>
          </a:xfrm>
          <a:prstGeom prst="rect">
            <a:avLst/>
          </a:prstGeom>
        </p:spPr>
      </p:pic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9A1110F8-097F-BB9E-6EB4-9760F561D4AE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직사각형 1">
            <a:extLst>
              <a:ext uri="{FF2B5EF4-FFF2-40B4-BE49-F238E27FC236}">
                <a16:creationId xmlns:a16="http://schemas.microsoft.com/office/drawing/2014/main" id="{106BF041-F505-6CCF-D541-078603087B77}"/>
              </a:ext>
            </a:extLst>
          </p:cNvPr>
          <p:cNvSpPr/>
          <p:nvPr/>
        </p:nvSpPr>
        <p:spPr>
          <a:xfrm>
            <a:off x="178469" y="175083"/>
            <a:ext cx="2161283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메뉴얼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1A1E7A54-A619-0A29-5D98-B917F792A5E7}"/>
              </a:ext>
            </a:extLst>
          </p:cNvPr>
          <p:cNvSpPr/>
          <p:nvPr/>
        </p:nvSpPr>
        <p:spPr>
          <a:xfrm>
            <a:off x="251518" y="1043232"/>
            <a:ext cx="8640960" cy="2040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F.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바코드로 영수증 스캔하여 취소 진행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or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최초 승인카드로 취소 진행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9EEB8279-15A8-802E-1279-49B62602D976}"/>
              </a:ext>
            </a:extLst>
          </p:cNvPr>
          <p:cNvSpPr/>
          <p:nvPr/>
        </p:nvSpPr>
        <p:spPr>
          <a:xfrm>
            <a:off x="3995936" y="4299556"/>
            <a:ext cx="607814" cy="220478"/>
          </a:xfrm>
          <a:prstGeom prst="roundRect">
            <a:avLst>
              <a:gd name="adj" fmla="val 20745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EFBAB086-026C-5536-6577-B59A44296268}"/>
              </a:ext>
            </a:extLst>
          </p:cNvPr>
          <p:cNvSpPr/>
          <p:nvPr/>
        </p:nvSpPr>
        <p:spPr>
          <a:xfrm>
            <a:off x="3779912" y="4176787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⑤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7617FC00-50F7-FB20-3130-395929271358}"/>
              </a:ext>
            </a:extLst>
          </p:cNvPr>
          <p:cNvSpPr/>
          <p:nvPr/>
        </p:nvSpPr>
        <p:spPr>
          <a:xfrm>
            <a:off x="251520" y="492913"/>
            <a:ext cx="2736304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STEP 5.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반품 프로세스</a:t>
            </a: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6BB3EEA3-DFE4-6B33-7C17-CBA127FA5E18}"/>
              </a:ext>
            </a:extLst>
          </p:cNvPr>
          <p:cNvSpPr/>
          <p:nvPr/>
        </p:nvSpPr>
        <p:spPr>
          <a:xfrm>
            <a:off x="3794424" y="3831818"/>
            <a:ext cx="1438348" cy="381134"/>
          </a:xfrm>
          <a:prstGeom prst="roundRect">
            <a:avLst>
              <a:gd name="adj" fmla="val 20745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F3AA34D4-E047-06E0-3F1B-FE0BDF8250B2}"/>
              </a:ext>
            </a:extLst>
          </p:cNvPr>
          <p:cNvSpPr/>
          <p:nvPr/>
        </p:nvSpPr>
        <p:spPr>
          <a:xfrm>
            <a:off x="3595638" y="3679212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④</a:t>
            </a:r>
          </a:p>
        </p:txBody>
      </p:sp>
    </p:spTree>
    <p:extLst>
      <p:ext uri="{BB962C8B-B14F-4D97-AF65-F5344CB8AC3E}">
        <p14:creationId xmlns:p14="http://schemas.microsoft.com/office/powerpoint/2010/main" val="22443433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74C9EB-DD91-6CCE-2CD5-21B811B4DF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1B9E7B21-BB0B-EC73-EC4D-2BF124DB4A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499" y="1406873"/>
            <a:ext cx="8686979" cy="4157056"/>
          </a:xfrm>
          <a:prstGeom prst="rect">
            <a:avLst/>
          </a:prstGeom>
        </p:spPr>
      </p:pic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1A140752-FD30-1A6B-AB45-294D137DF60E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직사각형 1">
            <a:extLst>
              <a:ext uri="{FF2B5EF4-FFF2-40B4-BE49-F238E27FC236}">
                <a16:creationId xmlns:a16="http://schemas.microsoft.com/office/drawing/2014/main" id="{4D30D4D5-20BD-78DE-2D25-A798AD548328}"/>
              </a:ext>
            </a:extLst>
          </p:cNvPr>
          <p:cNvSpPr/>
          <p:nvPr/>
        </p:nvSpPr>
        <p:spPr>
          <a:xfrm>
            <a:off x="178469" y="175083"/>
            <a:ext cx="2161283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메뉴얼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04F6B47F-D166-A0CD-96E4-5B9137810133}"/>
              </a:ext>
            </a:extLst>
          </p:cNvPr>
          <p:cNvSpPr/>
          <p:nvPr/>
        </p:nvSpPr>
        <p:spPr>
          <a:xfrm>
            <a:off x="251518" y="1043232"/>
            <a:ext cx="8640960" cy="2040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G.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상품결제 </a:t>
            </a:r>
            <a:r>
              <a:rPr lang="ko-KR" alt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진행시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고객 </a:t>
            </a:r>
            <a:r>
              <a:rPr lang="en-US" altLang="ko-KR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TaxFree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유무 확인절차에 따라 활성화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/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비활성화 설정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791938A5-436E-A291-5A2B-1749B36AEE16}"/>
              </a:ext>
            </a:extLst>
          </p:cNvPr>
          <p:cNvSpPr/>
          <p:nvPr/>
        </p:nvSpPr>
        <p:spPr>
          <a:xfrm>
            <a:off x="6156176" y="1661844"/>
            <a:ext cx="720080" cy="259551"/>
          </a:xfrm>
          <a:prstGeom prst="roundRect">
            <a:avLst>
              <a:gd name="adj" fmla="val 20745"/>
            </a:avLst>
          </a:prstGeom>
          <a:noFill/>
          <a:ln w="12700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E2095BC1-73D1-1ADC-5250-4904C824AA94}"/>
              </a:ext>
            </a:extLst>
          </p:cNvPr>
          <p:cNvSpPr/>
          <p:nvPr/>
        </p:nvSpPr>
        <p:spPr>
          <a:xfrm>
            <a:off x="251520" y="492913"/>
            <a:ext cx="2736304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STEP 6. </a:t>
            </a:r>
            <a:r>
              <a:rPr lang="ko-KR" altLang="en-US" sz="1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택스리펀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설정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91923629-5B43-059F-E656-97366522D58C}"/>
              </a:ext>
            </a:extLst>
          </p:cNvPr>
          <p:cNvSpPr/>
          <p:nvPr/>
        </p:nvSpPr>
        <p:spPr>
          <a:xfrm>
            <a:off x="5947186" y="1502294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①</a:t>
            </a:r>
          </a:p>
        </p:txBody>
      </p:sp>
    </p:spTree>
    <p:extLst>
      <p:ext uri="{BB962C8B-B14F-4D97-AF65-F5344CB8AC3E}">
        <p14:creationId xmlns:p14="http://schemas.microsoft.com/office/powerpoint/2010/main" val="37014588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B4E0E6-BD43-DDC6-E9F1-673648579A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69152316-F587-B674-8243-97BEA20C09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499" y="1406871"/>
            <a:ext cx="8686979" cy="4157056"/>
          </a:xfrm>
          <a:prstGeom prst="rect">
            <a:avLst/>
          </a:prstGeom>
        </p:spPr>
      </p:pic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0CBBDC7C-B1C0-CA7F-9808-EF5041B7746E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직사각형 1">
            <a:extLst>
              <a:ext uri="{FF2B5EF4-FFF2-40B4-BE49-F238E27FC236}">
                <a16:creationId xmlns:a16="http://schemas.microsoft.com/office/drawing/2014/main" id="{93480B40-45C4-A378-577F-9E9D86A8E84F}"/>
              </a:ext>
            </a:extLst>
          </p:cNvPr>
          <p:cNvSpPr/>
          <p:nvPr/>
        </p:nvSpPr>
        <p:spPr>
          <a:xfrm>
            <a:off x="178469" y="175083"/>
            <a:ext cx="2161283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메뉴얼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9AFE21AF-D5D9-B582-6ABD-7D2264601142}"/>
              </a:ext>
            </a:extLst>
          </p:cNvPr>
          <p:cNvSpPr/>
          <p:nvPr/>
        </p:nvSpPr>
        <p:spPr>
          <a:xfrm>
            <a:off x="251518" y="1043232"/>
            <a:ext cx="8640960" cy="2040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G. </a:t>
            </a:r>
            <a:r>
              <a:rPr lang="en-US" altLang="ko-KR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TaxFree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결제방식 선택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&gt;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승인요청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&gt;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거래완료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74AC422C-0D1B-2867-5888-CA0003F1F2B1}"/>
              </a:ext>
            </a:extLst>
          </p:cNvPr>
          <p:cNvSpPr/>
          <p:nvPr/>
        </p:nvSpPr>
        <p:spPr>
          <a:xfrm>
            <a:off x="3491880" y="3526674"/>
            <a:ext cx="1656184" cy="504056"/>
          </a:xfrm>
          <a:prstGeom prst="roundRect">
            <a:avLst>
              <a:gd name="adj" fmla="val 20745"/>
            </a:avLst>
          </a:prstGeom>
          <a:noFill/>
          <a:ln w="12700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380FDFF6-6A1C-D3B1-C9BD-C1B4FF558E2A}"/>
              </a:ext>
            </a:extLst>
          </p:cNvPr>
          <p:cNvSpPr/>
          <p:nvPr/>
        </p:nvSpPr>
        <p:spPr>
          <a:xfrm>
            <a:off x="251520" y="492913"/>
            <a:ext cx="2736304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STEP 6. </a:t>
            </a:r>
            <a:r>
              <a:rPr lang="ko-KR" altLang="en-US" sz="1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택스리펀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설정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204B63A7-D7AB-234B-E925-5E5047A3C508}"/>
              </a:ext>
            </a:extLst>
          </p:cNvPr>
          <p:cNvSpPr/>
          <p:nvPr/>
        </p:nvSpPr>
        <p:spPr>
          <a:xfrm>
            <a:off x="3173654" y="3666452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②</a:t>
            </a:r>
          </a:p>
        </p:txBody>
      </p:sp>
    </p:spTree>
    <p:extLst>
      <p:ext uri="{BB962C8B-B14F-4D97-AF65-F5344CB8AC3E}">
        <p14:creationId xmlns:p14="http://schemas.microsoft.com/office/powerpoint/2010/main" val="374674131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AC1D0C-6722-C861-386C-417E83CDB2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D3B4F41F-15D0-4854-86F7-6AE2C08A4F8A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직사각형 1">
            <a:extLst>
              <a:ext uri="{FF2B5EF4-FFF2-40B4-BE49-F238E27FC236}">
                <a16:creationId xmlns:a16="http://schemas.microsoft.com/office/drawing/2014/main" id="{9CEFEED5-FD5A-2799-DFAE-F1E0735F5C1E}"/>
              </a:ext>
            </a:extLst>
          </p:cNvPr>
          <p:cNvSpPr/>
          <p:nvPr/>
        </p:nvSpPr>
        <p:spPr>
          <a:xfrm>
            <a:off x="178469" y="175083"/>
            <a:ext cx="2161283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결제관련 문의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FDA94E6D-5F5A-C786-3C71-A6AAE0CB7422}"/>
              </a:ext>
            </a:extLst>
          </p:cNvPr>
          <p:cNvSpPr/>
          <p:nvPr/>
        </p:nvSpPr>
        <p:spPr>
          <a:xfrm>
            <a:off x="251520" y="432248"/>
            <a:ext cx="7560840" cy="10684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Q.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결제 및 프린터가 안됩니다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. </a:t>
            </a:r>
            <a:b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</a:br>
            <a:b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</a:b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A.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현장 설치간 담당자가 다운로드 폴더에 캡쳐 해준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NVCAT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및 프린터 설정정보와 동일한지 체크합니다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.</a:t>
            </a:r>
            <a:b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</a:b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   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해당 부문으로 조치가 안된다면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,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대표번호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1522-6031(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내선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2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번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)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으로 전화하여 원격지원을 받습니다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.</a:t>
            </a:r>
            <a:endParaRPr lang="ko-KR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A046A76D-DD6E-77EB-43B1-5987DB772E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995" y="1633364"/>
            <a:ext cx="3779513" cy="3746931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0711BBB8-FEE0-A95F-ACEB-C785AC75F723}"/>
              </a:ext>
            </a:extLst>
          </p:cNvPr>
          <p:cNvSpPr/>
          <p:nvPr/>
        </p:nvSpPr>
        <p:spPr>
          <a:xfrm>
            <a:off x="1853244" y="5416887"/>
            <a:ext cx="1368152" cy="19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[</a:t>
            </a:r>
            <a:r>
              <a: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매장 </a:t>
            </a:r>
            <a:r>
              <a:rPr lang="en-US" altLang="ko-KR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NVCAT </a:t>
            </a:r>
            <a:r>
              <a:rPr lang="ko-KR" alt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설정값</a:t>
            </a:r>
            <a:r>
              <a:rPr lang="en-US" altLang="ko-KR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]</a:t>
            </a:r>
            <a:endParaRPr lang="ko-KR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5974C266-BFD7-4E78-8D35-AB784DA5B0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4088" y="1705372"/>
            <a:ext cx="2520280" cy="3051324"/>
          </a:xfrm>
          <a:prstGeom prst="rect">
            <a:avLst/>
          </a:prstGeom>
        </p:spPr>
      </p:pic>
      <p:sp>
        <p:nvSpPr>
          <p:cNvPr id="13" name="직사각형 12">
            <a:extLst>
              <a:ext uri="{FF2B5EF4-FFF2-40B4-BE49-F238E27FC236}">
                <a16:creationId xmlns:a16="http://schemas.microsoft.com/office/drawing/2014/main" id="{A7FC75EF-AAEA-2373-9D0D-4FA1E6855D6C}"/>
              </a:ext>
            </a:extLst>
          </p:cNvPr>
          <p:cNvSpPr/>
          <p:nvPr/>
        </p:nvSpPr>
        <p:spPr>
          <a:xfrm>
            <a:off x="5940152" y="4865296"/>
            <a:ext cx="1368152" cy="19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[</a:t>
            </a:r>
            <a:r>
              <a: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프린터 </a:t>
            </a:r>
            <a:r>
              <a:rPr lang="ko-KR" alt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설정값</a:t>
            </a:r>
            <a:r>
              <a:rPr lang="en-US" altLang="ko-KR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]</a:t>
            </a:r>
            <a:endParaRPr lang="ko-KR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459668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68EE83-87BB-82AD-0BAD-86E4279904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27">
            <a:extLst>
              <a:ext uri="{FF2B5EF4-FFF2-40B4-BE49-F238E27FC236}">
                <a16:creationId xmlns:a16="http://schemas.microsoft.com/office/drawing/2014/main" id="{49E99D0C-98E0-17EE-4F7F-7F427A0292A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0789" t="5307" r="13676" b="14805"/>
          <a:stretch>
            <a:fillRect/>
          </a:stretch>
        </p:blipFill>
        <p:spPr>
          <a:xfrm>
            <a:off x="5148064" y="1781680"/>
            <a:ext cx="2541600" cy="2880320"/>
          </a:xfrm>
          <a:prstGeom prst="rect">
            <a:avLst/>
          </a:prstGeom>
        </p:spPr>
      </p:pic>
      <p:pic>
        <p:nvPicPr>
          <p:cNvPr id="26" name="그림 25">
            <a:extLst>
              <a:ext uri="{FF2B5EF4-FFF2-40B4-BE49-F238E27FC236}">
                <a16:creationId xmlns:a16="http://schemas.microsoft.com/office/drawing/2014/main" id="{BF80C859-0FB9-1CBD-F45F-D46E95622E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65" y="1781680"/>
            <a:ext cx="4493438" cy="3129174"/>
          </a:xfrm>
          <a:prstGeom prst="rect">
            <a:avLst/>
          </a:prstGeom>
        </p:spPr>
      </p:pic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66513AE1-8703-4A8F-3D65-EAFBD7AA3CFB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A9FA9F83-483E-5888-E6C4-DE6EFB1CD5EC}"/>
              </a:ext>
            </a:extLst>
          </p:cNvPr>
          <p:cNvSpPr/>
          <p:nvPr/>
        </p:nvSpPr>
        <p:spPr>
          <a:xfrm>
            <a:off x="251520" y="492913"/>
            <a:ext cx="7272808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■ </a:t>
            </a:r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SETTING : STEP 1.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블루투스 프린터</a:t>
            </a:r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설정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24611D9C-57A6-5923-2E90-3F211B9636F9}"/>
              </a:ext>
            </a:extLst>
          </p:cNvPr>
          <p:cNvSpPr/>
          <p:nvPr/>
        </p:nvSpPr>
        <p:spPr>
          <a:xfrm>
            <a:off x="323526" y="1102616"/>
            <a:ext cx="2952330" cy="3796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3. +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장치 추가 클릭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C3CF2A4A-DE86-1E39-516C-0B80A6E0D647}"/>
              </a:ext>
            </a:extLst>
          </p:cNvPr>
          <p:cNvSpPr/>
          <p:nvPr/>
        </p:nvSpPr>
        <p:spPr>
          <a:xfrm>
            <a:off x="5076056" y="1181658"/>
            <a:ext cx="2952330" cy="245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4.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디바이스 추가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&gt; Bluetooth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선택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872B21F6-8EBD-3758-6EFB-82E052DE231D}"/>
              </a:ext>
            </a:extLst>
          </p:cNvPr>
          <p:cNvSpPr/>
          <p:nvPr/>
        </p:nvSpPr>
        <p:spPr>
          <a:xfrm>
            <a:off x="3639752" y="1976016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④</a:t>
            </a: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8A3E17DB-5A45-F23F-53B3-32D0C0882CA6}"/>
              </a:ext>
            </a:extLst>
          </p:cNvPr>
          <p:cNvSpPr/>
          <p:nvPr/>
        </p:nvSpPr>
        <p:spPr>
          <a:xfrm>
            <a:off x="7627963" y="2454529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⑤</a:t>
            </a:r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2D0AFF41-C5CE-003E-4EC8-E111A10B0453}"/>
              </a:ext>
            </a:extLst>
          </p:cNvPr>
          <p:cNvSpPr/>
          <p:nvPr/>
        </p:nvSpPr>
        <p:spPr>
          <a:xfrm>
            <a:off x="5153703" y="2386779"/>
            <a:ext cx="2534400" cy="360000"/>
          </a:xfrm>
          <a:prstGeom prst="roundRect">
            <a:avLst>
              <a:gd name="adj" fmla="val 2605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040C0084-43B5-3071-C84E-F78CC1141FE8}"/>
              </a:ext>
            </a:extLst>
          </p:cNvPr>
          <p:cNvSpPr/>
          <p:nvPr/>
        </p:nvSpPr>
        <p:spPr>
          <a:xfrm>
            <a:off x="3792612" y="2108308"/>
            <a:ext cx="720080" cy="965215"/>
          </a:xfrm>
          <a:prstGeom prst="roundRect">
            <a:avLst>
              <a:gd name="adj" fmla="val 20745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72E9B0D4-6C91-58A9-DFA0-786065072F48}"/>
              </a:ext>
            </a:extLst>
          </p:cNvPr>
          <p:cNvSpPr/>
          <p:nvPr/>
        </p:nvSpPr>
        <p:spPr>
          <a:xfrm>
            <a:off x="611038" y="2019021"/>
            <a:ext cx="648072" cy="126628"/>
          </a:xfrm>
          <a:prstGeom prst="rect">
            <a:avLst/>
          </a:prstGeom>
          <a:solidFill>
            <a:srgbClr val="F2F3F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>
            <a:extLst>
              <a:ext uri="{FF2B5EF4-FFF2-40B4-BE49-F238E27FC236}">
                <a16:creationId xmlns:a16="http://schemas.microsoft.com/office/drawing/2014/main" id="{4D98C9B2-A60F-72D3-9156-6B4E4825B90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>
            <a:off x="3990355" y="2763959"/>
            <a:ext cx="429564" cy="577030"/>
          </a:xfrm>
          <a:prstGeom prst="rect">
            <a:avLst/>
          </a:prstGeom>
        </p:spPr>
      </p:pic>
      <p:pic>
        <p:nvPicPr>
          <p:cNvPr id="30" name="그림 29">
            <a:extLst>
              <a:ext uri="{FF2B5EF4-FFF2-40B4-BE49-F238E27FC236}">
                <a16:creationId xmlns:a16="http://schemas.microsoft.com/office/drawing/2014/main" id="{FB137C2E-BA48-BA79-2DFE-D3DF38CF713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>
            <a:off x="7029617" y="2496493"/>
            <a:ext cx="429564" cy="57703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E78F2B2F-1F01-8781-50A7-52A0AC3B0933}"/>
              </a:ext>
            </a:extLst>
          </p:cNvPr>
          <p:cNvSpPr/>
          <p:nvPr/>
        </p:nvSpPr>
        <p:spPr>
          <a:xfrm>
            <a:off x="178469" y="175083"/>
            <a:ext cx="5473651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매뉴얼</a:t>
            </a:r>
          </a:p>
        </p:txBody>
      </p:sp>
    </p:spTree>
    <p:extLst>
      <p:ext uri="{BB962C8B-B14F-4D97-AF65-F5344CB8AC3E}">
        <p14:creationId xmlns:p14="http://schemas.microsoft.com/office/powerpoint/2010/main" val="5167572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E0D0CB-73B2-FE75-4F4D-57D3A85D1E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:a16="http://schemas.microsoft.com/office/drawing/2014/main" id="{4A380AA1-9C11-61AD-F505-B4E9CD8924E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112" t="1412" r="2822" b="2761"/>
          <a:stretch>
            <a:fillRect/>
          </a:stretch>
        </p:blipFill>
        <p:spPr>
          <a:xfrm>
            <a:off x="5136238" y="1674570"/>
            <a:ext cx="2676122" cy="3055138"/>
          </a:xfrm>
          <a:prstGeom prst="rect">
            <a:avLst/>
          </a:prstGeom>
        </p:spPr>
      </p:pic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B3087D5E-A023-6E79-515D-2E0D854B89FD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1F727B75-F0EC-041C-9F20-6800C64B6050}"/>
              </a:ext>
            </a:extLst>
          </p:cNvPr>
          <p:cNvSpPr/>
          <p:nvPr/>
        </p:nvSpPr>
        <p:spPr>
          <a:xfrm>
            <a:off x="251520" y="492913"/>
            <a:ext cx="7272808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■ </a:t>
            </a:r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SETTING : STEP 1.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블루투스 프린터</a:t>
            </a:r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설정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7829AF54-1A1C-CDDB-7A54-4FE8EE03C9E2}"/>
              </a:ext>
            </a:extLst>
          </p:cNvPr>
          <p:cNvSpPr/>
          <p:nvPr/>
        </p:nvSpPr>
        <p:spPr>
          <a:xfrm>
            <a:off x="323526" y="1102616"/>
            <a:ext cx="2952330" cy="3796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5. POS Printer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선택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46BD98BA-8E0B-8BA6-2545-4D91BF38238E}"/>
              </a:ext>
            </a:extLst>
          </p:cNvPr>
          <p:cNvSpPr/>
          <p:nvPr/>
        </p:nvSpPr>
        <p:spPr>
          <a:xfrm>
            <a:off x="5076056" y="1181658"/>
            <a:ext cx="2952330" cy="245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6.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연결여부 확인 후 완료 클릭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B4B6E286-FA0F-98D4-7C68-BC4CA79AF5EC}"/>
              </a:ext>
            </a:extLst>
          </p:cNvPr>
          <p:cNvSpPr/>
          <p:nvPr/>
        </p:nvSpPr>
        <p:spPr>
          <a:xfrm>
            <a:off x="178469" y="2406923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⑥</a:t>
            </a: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DA189CFA-E416-EC3E-586F-08C682391E5E}"/>
              </a:ext>
            </a:extLst>
          </p:cNvPr>
          <p:cNvSpPr/>
          <p:nvPr/>
        </p:nvSpPr>
        <p:spPr>
          <a:xfrm>
            <a:off x="6764610" y="4454408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⑦</a:t>
            </a:r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152CE938-637C-8705-4A4C-3D6D629EE394}"/>
              </a:ext>
            </a:extLst>
          </p:cNvPr>
          <p:cNvSpPr/>
          <p:nvPr/>
        </p:nvSpPr>
        <p:spPr>
          <a:xfrm>
            <a:off x="7030814" y="4454408"/>
            <a:ext cx="668202" cy="224500"/>
          </a:xfrm>
          <a:prstGeom prst="roundRect">
            <a:avLst>
              <a:gd name="adj" fmla="val 2605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0" name="그림 29">
            <a:extLst>
              <a:ext uri="{FF2B5EF4-FFF2-40B4-BE49-F238E27FC236}">
                <a16:creationId xmlns:a16="http://schemas.microsoft.com/office/drawing/2014/main" id="{F5664F8F-80A9-76C6-8114-BF3AD2CF76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>
            <a:off x="7439468" y="4454408"/>
            <a:ext cx="429564" cy="577030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ABF6AEAA-28BC-F78A-874E-28A4AE186CF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713"/>
          <a:stretch>
            <a:fillRect/>
          </a:stretch>
        </p:blipFill>
        <p:spPr>
          <a:xfrm>
            <a:off x="481783" y="1674570"/>
            <a:ext cx="2780427" cy="3168352"/>
          </a:xfrm>
          <a:prstGeom prst="rect">
            <a:avLst/>
          </a:prstGeom>
        </p:spPr>
      </p:pic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2AEDCC00-A53B-5119-FBAF-DA51B5B007FE}"/>
              </a:ext>
            </a:extLst>
          </p:cNvPr>
          <p:cNvSpPr/>
          <p:nvPr/>
        </p:nvSpPr>
        <p:spPr>
          <a:xfrm>
            <a:off x="480223" y="2428627"/>
            <a:ext cx="851418" cy="186947"/>
          </a:xfrm>
          <a:prstGeom prst="roundRect">
            <a:avLst>
              <a:gd name="adj" fmla="val 20745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>
            <a:extLst>
              <a:ext uri="{FF2B5EF4-FFF2-40B4-BE49-F238E27FC236}">
                <a16:creationId xmlns:a16="http://schemas.microsoft.com/office/drawing/2014/main" id="{638573D6-BD69-0835-F5C0-3CD3D7D2D61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 rot="19150474">
            <a:off x="1131469" y="2312161"/>
            <a:ext cx="429564" cy="577030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EA257CD4-2A70-D22E-11AC-F7A767654A83}"/>
              </a:ext>
            </a:extLst>
          </p:cNvPr>
          <p:cNvSpPr/>
          <p:nvPr/>
        </p:nvSpPr>
        <p:spPr>
          <a:xfrm>
            <a:off x="480223" y="2884505"/>
            <a:ext cx="749745" cy="246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D5E86932-8EAB-2BC8-B14C-2579A7FB1324}"/>
              </a:ext>
            </a:extLst>
          </p:cNvPr>
          <p:cNvSpPr/>
          <p:nvPr/>
        </p:nvSpPr>
        <p:spPr>
          <a:xfrm>
            <a:off x="5004048" y="1348888"/>
            <a:ext cx="2952330" cy="2837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200000"/>
              </a:lnSpc>
            </a:pPr>
            <a:r>
              <a:rPr lang="en-US" altLang="ko-KR" sz="90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※ </a:t>
            </a:r>
            <a:r>
              <a:rPr lang="ko-KR" altLang="en-US" sz="9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연결 안 됨 메시지가 보여도 완료하면 됩니다</a:t>
            </a:r>
            <a:r>
              <a:rPr lang="en-US" altLang="ko-KR" sz="9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.</a:t>
            </a:r>
            <a:endParaRPr lang="en-US" altLang="ko-KR" sz="9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47B7414D-A6AE-4887-8BE8-4A7D68A0CCCA}"/>
              </a:ext>
            </a:extLst>
          </p:cNvPr>
          <p:cNvSpPr/>
          <p:nvPr/>
        </p:nvSpPr>
        <p:spPr>
          <a:xfrm>
            <a:off x="178469" y="175083"/>
            <a:ext cx="5473651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매뉴얼</a:t>
            </a:r>
          </a:p>
        </p:txBody>
      </p:sp>
    </p:spTree>
    <p:extLst>
      <p:ext uri="{BB962C8B-B14F-4D97-AF65-F5344CB8AC3E}">
        <p14:creationId xmlns:p14="http://schemas.microsoft.com/office/powerpoint/2010/main" val="23146619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0DAE43-798F-19F7-0DFD-04538BF225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>
            <a:extLst>
              <a:ext uri="{FF2B5EF4-FFF2-40B4-BE49-F238E27FC236}">
                <a16:creationId xmlns:a16="http://schemas.microsoft.com/office/drawing/2014/main" id="{655DAF6D-BE74-EC1E-D443-B3A8B9F882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928" y="1632619"/>
            <a:ext cx="4512742" cy="3171126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371EC578-2E6D-6AD2-6B98-31F892C2AC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8935" y="1674570"/>
            <a:ext cx="2771457" cy="2593033"/>
          </a:xfrm>
          <a:prstGeom prst="rect">
            <a:avLst/>
          </a:prstGeom>
        </p:spPr>
      </p:pic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58CE96E4-49B8-AB54-3D60-B4EA0ACE7DF9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68386E4F-805C-BC5D-4EC4-F41535AC265C}"/>
              </a:ext>
            </a:extLst>
          </p:cNvPr>
          <p:cNvSpPr/>
          <p:nvPr/>
        </p:nvSpPr>
        <p:spPr>
          <a:xfrm>
            <a:off x="251520" y="492913"/>
            <a:ext cx="7272808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■ </a:t>
            </a:r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SETTING : STEP 2.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블루투스 프린터</a:t>
            </a:r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</a:t>
            </a:r>
            <a:r>
              <a:rPr lang="ko-KR" altLang="en-US" sz="1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설정값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상태 확인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F0D2A54B-C5F8-0657-B6BB-14DA85CB1D74}"/>
              </a:ext>
            </a:extLst>
          </p:cNvPr>
          <p:cNvSpPr/>
          <p:nvPr/>
        </p:nvSpPr>
        <p:spPr>
          <a:xfrm>
            <a:off x="323526" y="1102616"/>
            <a:ext cx="2952330" cy="3796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1. POS Printer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선택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26CD8DBD-86D6-69FF-0DC3-544FDC5DC960}"/>
              </a:ext>
            </a:extLst>
          </p:cNvPr>
          <p:cNvSpPr/>
          <p:nvPr/>
        </p:nvSpPr>
        <p:spPr>
          <a:xfrm>
            <a:off x="5076056" y="1181658"/>
            <a:ext cx="4608512" cy="245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2.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밑으로 내리면 관련설정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&gt; 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추가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Bluetooth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설정 클릭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95F16EAB-4509-D91E-4640-4CB97269E474}"/>
              </a:ext>
            </a:extLst>
          </p:cNvPr>
          <p:cNvSpPr/>
          <p:nvPr/>
        </p:nvSpPr>
        <p:spPr>
          <a:xfrm>
            <a:off x="5123577" y="3498953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②</a:t>
            </a:r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9262C12-E2B3-50E8-1A1F-72FECA510D41}"/>
              </a:ext>
            </a:extLst>
          </p:cNvPr>
          <p:cNvSpPr/>
          <p:nvPr/>
        </p:nvSpPr>
        <p:spPr>
          <a:xfrm>
            <a:off x="5399804" y="3428802"/>
            <a:ext cx="2638105" cy="364802"/>
          </a:xfrm>
          <a:prstGeom prst="roundRect">
            <a:avLst>
              <a:gd name="adj" fmla="val 5787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0" name="그림 29">
            <a:extLst>
              <a:ext uri="{FF2B5EF4-FFF2-40B4-BE49-F238E27FC236}">
                <a16:creationId xmlns:a16="http://schemas.microsoft.com/office/drawing/2014/main" id="{B44BABC9-FB94-85E8-3A9A-916E88DD362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>
            <a:off x="6547156" y="3514802"/>
            <a:ext cx="372892" cy="500903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E815815E-080D-7B29-7D2D-99CFF7A914FD}"/>
              </a:ext>
            </a:extLst>
          </p:cNvPr>
          <p:cNvSpPr/>
          <p:nvPr/>
        </p:nvSpPr>
        <p:spPr>
          <a:xfrm>
            <a:off x="791058" y="1887162"/>
            <a:ext cx="936104" cy="114913"/>
          </a:xfrm>
          <a:prstGeom prst="rect">
            <a:avLst/>
          </a:prstGeom>
          <a:solidFill>
            <a:srgbClr val="F2F3F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D1AD859A-8477-CF1A-DB6E-610E20775035}"/>
              </a:ext>
            </a:extLst>
          </p:cNvPr>
          <p:cNvSpPr/>
          <p:nvPr/>
        </p:nvSpPr>
        <p:spPr>
          <a:xfrm>
            <a:off x="1866648" y="1978256"/>
            <a:ext cx="997200" cy="961200"/>
          </a:xfrm>
          <a:prstGeom prst="roundRect">
            <a:avLst>
              <a:gd name="adj" fmla="val 5976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>
            <a:extLst>
              <a:ext uri="{FF2B5EF4-FFF2-40B4-BE49-F238E27FC236}">
                <a16:creationId xmlns:a16="http://schemas.microsoft.com/office/drawing/2014/main" id="{A446158C-A264-79E8-9F01-5757A602681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>
            <a:off x="2150466" y="2625109"/>
            <a:ext cx="429564" cy="577030"/>
          </a:xfrm>
          <a:prstGeom prst="rect">
            <a:avLst/>
          </a:prstGeom>
        </p:spPr>
      </p:pic>
      <p:sp>
        <p:nvSpPr>
          <p:cNvPr id="13" name="직사각형 12">
            <a:extLst>
              <a:ext uri="{FF2B5EF4-FFF2-40B4-BE49-F238E27FC236}">
                <a16:creationId xmlns:a16="http://schemas.microsoft.com/office/drawing/2014/main" id="{E38721ED-1BBF-F213-2716-8D3C3E1D9D9D}"/>
              </a:ext>
            </a:extLst>
          </p:cNvPr>
          <p:cNvSpPr/>
          <p:nvPr/>
        </p:nvSpPr>
        <p:spPr>
          <a:xfrm>
            <a:off x="1628524" y="1882080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①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F46BEAD5-F64C-B6F0-29D6-920111240183}"/>
              </a:ext>
            </a:extLst>
          </p:cNvPr>
          <p:cNvSpPr/>
          <p:nvPr/>
        </p:nvSpPr>
        <p:spPr>
          <a:xfrm>
            <a:off x="178469" y="175083"/>
            <a:ext cx="5473651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매뉴얼</a:t>
            </a:r>
          </a:p>
        </p:txBody>
      </p:sp>
    </p:spTree>
    <p:extLst>
      <p:ext uri="{BB962C8B-B14F-4D97-AF65-F5344CB8AC3E}">
        <p14:creationId xmlns:p14="http://schemas.microsoft.com/office/powerpoint/2010/main" val="15828717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F897B5-66B3-6B7A-9110-F5B0E54422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32DB96A1-09F9-2E90-A16F-E3F6E03A4BD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374" t="1889" r="3486" b="3328"/>
          <a:stretch>
            <a:fillRect/>
          </a:stretch>
        </p:blipFill>
        <p:spPr>
          <a:xfrm>
            <a:off x="3857535" y="1765772"/>
            <a:ext cx="2808312" cy="3559728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CAEC9533-44F8-B9E0-628C-D0666D19946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712" t="2911" r="36207" b="8195"/>
          <a:stretch>
            <a:fillRect/>
          </a:stretch>
        </p:blipFill>
        <p:spPr>
          <a:xfrm>
            <a:off x="498018" y="1765627"/>
            <a:ext cx="2808312" cy="3559729"/>
          </a:xfrm>
          <a:prstGeom prst="rect">
            <a:avLst/>
          </a:prstGeom>
        </p:spPr>
      </p:pic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7C7DFB50-2138-4069-1127-4D1FAD54784B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B642AE40-3261-6AD4-3DE1-37C20732E20A}"/>
              </a:ext>
            </a:extLst>
          </p:cNvPr>
          <p:cNvSpPr/>
          <p:nvPr/>
        </p:nvSpPr>
        <p:spPr>
          <a:xfrm>
            <a:off x="251520" y="492913"/>
            <a:ext cx="7272808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■ </a:t>
            </a:r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SETTING : STEP 2.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블루투스 프린터</a:t>
            </a:r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</a:t>
            </a:r>
            <a:r>
              <a:rPr lang="ko-KR" altLang="en-US" sz="1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설정값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상태 확인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2DB1AF11-9E4C-AF83-9FF5-8B39453356A6}"/>
              </a:ext>
            </a:extLst>
          </p:cNvPr>
          <p:cNvSpPr/>
          <p:nvPr/>
        </p:nvSpPr>
        <p:spPr>
          <a:xfrm>
            <a:off x="323526" y="1102616"/>
            <a:ext cx="2952330" cy="3796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3. Bluetooth &gt; COM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포트 선택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&gt;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정보확인 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B4DC6384-C3CB-69B2-3F7A-5D3027516BA5}"/>
              </a:ext>
            </a:extLst>
          </p:cNvPr>
          <p:cNvSpPr/>
          <p:nvPr/>
        </p:nvSpPr>
        <p:spPr>
          <a:xfrm>
            <a:off x="4512615" y="5107156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④</a:t>
            </a:r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C9382CB9-5103-5BBA-DD0D-30324CFFC2D7}"/>
              </a:ext>
            </a:extLst>
          </p:cNvPr>
          <p:cNvSpPr/>
          <p:nvPr/>
        </p:nvSpPr>
        <p:spPr>
          <a:xfrm>
            <a:off x="4760466" y="5138956"/>
            <a:ext cx="576000" cy="180000"/>
          </a:xfrm>
          <a:prstGeom prst="roundRect">
            <a:avLst>
              <a:gd name="adj" fmla="val 5787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0" name="그림 29">
            <a:extLst>
              <a:ext uri="{FF2B5EF4-FFF2-40B4-BE49-F238E27FC236}">
                <a16:creationId xmlns:a16="http://schemas.microsoft.com/office/drawing/2014/main" id="{4A50E415-071E-5D9F-1EDF-722C97E96A1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>
            <a:off x="5097899" y="5133032"/>
            <a:ext cx="372892" cy="500903"/>
          </a:xfrm>
          <a:prstGeom prst="rect">
            <a:avLst/>
          </a:prstGeom>
        </p:spPr>
      </p:pic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1F683D00-850A-CDC2-805D-87009D4D6B03}"/>
              </a:ext>
            </a:extLst>
          </p:cNvPr>
          <p:cNvSpPr/>
          <p:nvPr/>
        </p:nvSpPr>
        <p:spPr>
          <a:xfrm>
            <a:off x="820441" y="2003854"/>
            <a:ext cx="432048" cy="143090"/>
          </a:xfrm>
          <a:prstGeom prst="roundRect">
            <a:avLst>
              <a:gd name="adj" fmla="val 5976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>
            <a:extLst>
              <a:ext uri="{FF2B5EF4-FFF2-40B4-BE49-F238E27FC236}">
                <a16:creationId xmlns:a16="http://schemas.microsoft.com/office/drawing/2014/main" id="{925B8705-84FA-7883-6805-DF8EF505BF9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>
            <a:off x="849502" y="2045435"/>
            <a:ext cx="429564" cy="577030"/>
          </a:xfrm>
          <a:prstGeom prst="rect">
            <a:avLst/>
          </a:prstGeom>
        </p:spPr>
      </p:pic>
      <p:sp>
        <p:nvSpPr>
          <p:cNvPr id="13" name="직사각형 12">
            <a:extLst>
              <a:ext uri="{FF2B5EF4-FFF2-40B4-BE49-F238E27FC236}">
                <a16:creationId xmlns:a16="http://schemas.microsoft.com/office/drawing/2014/main" id="{C65533C7-5921-9AD4-0B3E-03A4A9DDBCF0}"/>
              </a:ext>
            </a:extLst>
          </p:cNvPr>
          <p:cNvSpPr/>
          <p:nvPr/>
        </p:nvSpPr>
        <p:spPr>
          <a:xfrm>
            <a:off x="612923" y="1838199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③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6A8C6CF1-6385-56CC-A6BF-501A1B1BA99C}"/>
              </a:ext>
            </a:extLst>
          </p:cNvPr>
          <p:cNvSpPr/>
          <p:nvPr/>
        </p:nvSpPr>
        <p:spPr>
          <a:xfrm>
            <a:off x="179512" y="1321281"/>
            <a:ext cx="2952330" cy="2837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200000"/>
              </a:lnSpc>
            </a:pPr>
            <a:r>
              <a:rPr lang="en-US" altLang="ko-KR" sz="90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※ </a:t>
            </a:r>
            <a:r>
              <a:rPr lang="en-US" altLang="ko-KR" sz="9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NVCAT </a:t>
            </a:r>
            <a:r>
              <a:rPr lang="ko-KR" altLang="en-US" sz="9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프린터 </a:t>
            </a:r>
            <a:r>
              <a:rPr lang="ko-KR" altLang="en-US" sz="900" dirty="0" err="1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설정시</a:t>
            </a:r>
            <a:r>
              <a:rPr lang="ko-KR" altLang="en-US" sz="9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해당 포트 확인 </a:t>
            </a:r>
            <a:r>
              <a:rPr lang="en-US" altLang="ko-KR" sz="9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!!</a:t>
            </a:r>
            <a:endParaRPr lang="en-US" altLang="ko-KR" sz="9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4C8CC3FF-5813-362C-5930-990845DAF363}"/>
              </a:ext>
            </a:extLst>
          </p:cNvPr>
          <p:cNvSpPr/>
          <p:nvPr/>
        </p:nvSpPr>
        <p:spPr>
          <a:xfrm>
            <a:off x="4008023" y="2819549"/>
            <a:ext cx="2501844" cy="162917"/>
          </a:xfrm>
          <a:prstGeom prst="roundRect">
            <a:avLst>
              <a:gd name="adj" fmla="val 5787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A6613DAB-FBD7-ADEA-B4F3-C648483C1E73}"/>
              </a:ext>
            </a:extLst>
          </p:cNvPr>
          <p:cNvSpPr/>
          <p:nvPr/>
        </p:nvSpPr>
        <p:spPr>
          <a:xfrm>
            <a:off x="178469" y="175083"/>
            <a:ext cx="5473651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매뉴얼</a:t>
            </a:r>
          </a:p>
        </p:txBody>
      </p:sp>
    </p:spTree>
    <p:extLst>
      <p:ext uri="{BB962C8B-B14F-4D97-AF65-F5344CB8AC3E}">
        <p14:creationId xmlns:p14="http://schemas.microsoft.com/office/powerpoint/2010/main" val="3523350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A02EBF-52C1-4843-319E-E4DEDBF0E6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D699EF36-387E-21F6-3DFE-BCF7EE7E9C4F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BAE917A9-DFED-02EE-5F84-5BC918066841}"/>
              </a:ext>
            </a:extLst>
          </p:cNvPr>
          <p:cNvSpPr/>
          <p:nvPr/>
        </p:nvSpPr>
        <p:spPr>
          <a:xfrm>
            <a:off x="251520" y="492913"/>
            <a:ext cx="7272808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■ </a:t>
            </a:r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SETTING : STEP 3. </a:t>
            </a:r>
            <a:r>
              <a:rPr lang="ko-KR" altLang="en-US" sz="1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세원아토스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프린터 </a:t>
            </a:r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Demon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설치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2A6F038F-C931-6EE2-7C56-B9B31C89EB95}"/>
              </a:ext>
            </a:extLst>
          </p:cNvPr>
          <p:cNvSpPr/>
          <p:nvPr/>
        </p:nvSpPr>
        <p:spPr>
          <a:xfrm>
            <a:off x="323526" y="985292"/>
            <a:ext cx="2952330" cy="235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1. printerServerSetup.exe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실행 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4D9F6B83-6D28-98CF-D4F6-68685A8D2585}"/>
              </a:ext>
            </a:extLst>
          </p:cNvPr>
          <p:cNvSpPr/>
          <p:nvPr/>
        </p:nvSpPr>
        <p:spPr>
          <a:xfrm>
            <a:off x="179512" y="1202867"/>
            <a:ext cx="2952330" cy="2837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200000"/>
              </a:lnSpc>
            </a:pPr>
            <a:r>
              <a:rPr lang="en-US" altLang="ko-KR" sz="90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※ </a:t>
            </a:r>
            <a:r>
              <a:rPr lang="en-US" altLang="ko-KR" sz="9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NVCAT </a:t>
            </a:r>
            <a:r>
              <a:rPr lang="ko-KR" altLang="en-US" sz="9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프린터 </a:t>
            </a:r>
            <a:r>
              <a:rPr lang="ko-KR" altLang="en-US" sz="900" dirty="0" err="1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설정시</a:t>
            </a:r>
            <a:r>
              <a:rPr lang="ko-KR" altLang="en-US" sz="9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해당 포트 확인 </a:t>
            </a:r>
            <a:r>
              <a:rPr lang="en-US" altLang="ko-KR" sz="9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!!</a:t>
            </a:r>
            <a:endParaRPr lang="en-US" altLang="ko-KR" sz="9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8ACA2DE3-FB05-A04B-D2B6-199361378CD7}"/>
              </a:ext>
            </a:extLst>
          </p:cNvPr>
          <p:cNvSpPr/>
          <p:nvPr/>
        </p:nvSpPr>
        <p:spPr>
          <a:xfrm>
            <a:off x="178469" y="175083"/>
            <a:ext cx="5473651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매뉴얼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61CB4666-9B79-3420-C8F0-6A6549DEC6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031" y="1688462"/>
            <a:ext cx="3464451" cy="1543374"/>
          </a:xfrm>
          <a:prstGeom prst="rect">
            <a:avLst/>
          </a:prstGeom>
        </p:spPr>
      </p:pic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12C48DEB-1872-142D-4706-35070543FFED}"/>
              </a:ext>
            </a:extLst>
          </p:cNvPr>
          <p:cNvSpPr/>
          <p:nvPr/>
        </p:nvSpPr>
        <p:spPr>
          <a:xfrm>
            <a:off x="611560" y="2309470"/>
            <a:ext cx="1728192" cy="224500"/>
          </a:xfrm>
          <a:prstGeom prst="roundRect">
            <a:avLst>
              <a:gd name="adj" fmla="val 5976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FB2DE52C-C6BB-7CDB-2AC5-370718A80C1F}"/>
              </a:ext>
            </a:extLst>
          </p:cNvPr>
          <p:cNvSpPr/>
          <p:nvPr/>
        </p:nvSpPr>
        <p:spPr>
          <a:xfrm>
            <a:off x="406631" y="2173988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①</a:t>
            </a:r>
            <a:endParaRPr lang="en-US" altLang="ko-KR" sz="1100" dirty="0">
              <a:solidFill>
                <a:srgbClr val="FF0000"/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pic>
        <p:nvPicPr>
          <p:cNvPr id="29" name="그림 28">
            <a:extLst>
              <a:ext uri="{FF2B5EF4-FFF2-40B4-BE49-F238E27FC236}">
                <a16:creationId xmlns:a16="http://schemas.microsoft.com/office/drawing/2014/main" id="{56918EF2-BC06-3EF3-9D12-73BB95E2A2D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>
            <a:off x="2121459" y="2354859"/>
            <a:ext cx="218293" cy="293231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2AFEAD8F-B801-CB1E-9D34-042C43B04521}"/>
              </a:ext>
            </a:extLst>
          </p:cNvPr>
          <p:cNvSpPr/>
          <p:nvPr/>
        </p:nvSpPr>
        <p:spPr>
          <a:xfrm>
            <a:off x="511611" y="3382372"/>
            <a:ext cx="1252077" cy="1610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① OPEN </a:t>
            </a:r>
            <a:r>
              <a: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클릭 </a:t>
            </a:r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C114D262-26EF-265E-378B-6B0027328888}"/>
              </a:ext>
            </a:extLst>
          </p:cNvPr>
          <p:cNvSpPr/>
          <p:nvPr/>
        </p:nvSpPr>
        <p:spPr>
          <a:xfrm>
            <a:off x="611560" y="2593209"/>
            <a:ext cx="1296144" cy="185140"/>
          </a:xfrm>
          <a:prstGeom prst="roundRect">
            <a:avLst>
              <a:gd name="adj" fmla="val 5976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08F5BDD5-5506-1995-532C-D42105AC6611}"/>
              </a:ext>
            </a:extLst>
          </p:cNvPr>
          <p:cNvSpPr/>
          <p:nvPr/>
        </p:nvSpPr>
        <p:spPr>
          <a:xfrm>
            <a:off x="406631" y="2464870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②</a:t>
            </a:r>
            <a:endParaRPr lang="en-US" altLang="ko-KR" sz="1100" dirty="0">
              <a:solidFill>
                <a:srgbClr val="FF0000"/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99AD85F5-A0A6-0115-6855-34505506CC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>
            <a:off x="1546530" y="2609887"/>
            <a:ext cx="218293" cy="293231"/>
          </a:xfrm>
          <a:prstGeom prst="rect">
            <a:avLst/>
          </a:prstGeom>
        </p:spPr>
      </p:pic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919716D9-168C-FE19-0730-EE0917919D9F}"/>
              </a:ext>
            </a:extLst>
          </p:cNvPr>
          <p:cNvSpPr/>
          <p:nvPr/>
        </p:nvSpPr>
        <p:spPr>
          <a:xfrm>
            <a:off x="2490118" y="2593209"/>
            <a:ext cx="1296144" cy="185140"/>
          </a:xfrm>
          <a:prstGeom prst="roundRect">
            <a:avLst>
              <a:gd name="adj" fmla="val 5976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651A47BA-1991-FFE4-76C0-4410EEAFF85D}"/>
              </a:ext>
            </a:extLst>
          </p:cNvPr>
          <p:cNvSpPr/>
          <p:nvPr/>
        </p:nvSpPr>
        <p:spPr>
          <a:xfrm>
            <a:off x="3686163" y="2446323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③</a:t>
            </a:r>
            <a:endParaRPr lang="en-US" altLang="ko-KR" sz="1100" dirty="0">
              <a:solidFill>
                <a:srgbClr val="FF0000"/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35472ACB-14FC-7EA6-C5F2-33ACF39519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>
            <a:off x="3616959" y="2609887"/>
            <a:ext cx="218293" cy="293231"/>
          </a:xfrm>
          <a:prstGeom prst="rect">
            <a:avLst/>
          </a:prstGeom>
        </p:spPr>
      </p:pic>
      <p:sp>
        <p:nvSpPr>
          <p:cNvPr id="24" name="직사각형 23">
            <a:extLst>
              <a:ext uri="{FF2B5EF4-FFF2-40B4-BE49-F238E27FC236}">
                <a16:creationId xmlns:a16="http://schemas.microsoft.com/office/drawing/2014/main" id="{CB501A06-C974-7DA8-19CF-248FEC241A25}"/>
              </a:ext>
            </a:extLst>
          </p:cNvPr>
          <p:cNvSpPr/>
          <p:nvPr/>
        </p:nvSpPr>
        <p:spPr>
          <a:xfrm>
            <a:off x="511611" y="3613422"/>
            <a:ext cx="3340309" cy="1610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② </a:t>
            </a:r>
            <a:r>
              <a: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프린터 </a:t>
            </a:r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Port </a:t>
            </a:r>
            <a:r>
              <a: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설정 </a:t>
            </a:r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&gt; </a:t>
            </a:r>
            <a:r>
              <a:rPr lang="en-US" altLang="ko-KR" sz="1000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SPP SERVER COM</a:t>
            </a:r>
            <a:r>
              <a:rPr lang="ko-KR" altLang="en-US" sz="1000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포트 확인</a:t>
            </a:r>
            <a:endParaRPr lang="en-US" altLang="ko-KR" sz="1000" dirty="0">
              <a:solidFill>
                <a:srgbClr val="FF000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E266179B-444F-755B-3B19-57116401AC76}"/>
              </a:ext>
            </a:extLst>
          </p:cNvPr>
          <p:cNvSpPr/>
          <p:nvPr/>
        </p:nvSpPr>
        <p:spPr>
          <a:xfrm>
            <a:off x="511611" y="3843029"/>
            <a:ext cx="3340309" cy="1610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③ 38400 </a:t>
            </a:r>
            <a:r>
              <a: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선택 후 설정 클릭</a:t>
            </a:r>
            <a:endParaRPr lang="en-US" altLang="ko-KR" sz="1000" dirty="0">
              <a:solidFill>
                <a:srgbClr val="FF000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27" name="그림 26">
            <a:extLst>
              <a:ext uri="{FF2B5EF4-FFF2-40B4-BE49-F238E27FC236}">
                <a16:creationId xmlns:a16="http://schemas.microsoft.com/office/drawing/2014/main" id="{5C42F8B3-C18D-F350-0BEF-1BE88010FE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9273" y="1688462"/>
            <a:ext cx="3464451" cy="1543374"/>
          </a:xfrm>
          <a:prstGeom prst="rect">
            <a:avLst/>
          </a:prstGeom>
        </p:spPr>
      </p:pic>
      <p:sp>
        <p:nvSpPr>
          <p:cNvPr id="33" name="사각형: 둥근 모서리 32">
            <a:extLst>
              <a:ext uri="{FF2B5EF4-FFF2-40B4-BE49-F238E27FC236}">
                <a16:creationId xmlns:a16="http://schemas.microsoft.com/office/drawing/2014/main" id="{811550FE-F009-A3D2-F433-F826BEA04584}"/>
              </a:ext>
            </a:extLst>
          </p:cNvPr>
          <p:cNvSpPr/>
          <p:nvPr/>
        </p:nvSpPr>
        <p:spPr>
          <a:xfrm>
            <a:off x="6113213" y="2857500"/>
            <a:ext cx="828781" cy="185140"/>
          </a:xfrm>
          <a:prstGeom prst="roundRect">
            <a:avLst>
              <a:gd name="adj" fmla="val 5976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8AABD648-0C87-A073-E56D-E61411889C17}"/>
              </a:ext>
            </a:extLst>
          </p:cNvPr>
          <p:cNvSpPr/>
          <p:nvPr/>
        </p:nvSpPr>
        <p:spPr>
          <a:xfrm>
            <a:off x="5908284" y="2729161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④</a:t>
            </a:r>
            <a:endParaRPr lang="en-US" altLang="ko-KR" sz="1100" dirty="0">
              <a:solidFill>
                <a:srgbClr val="FF0000"/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pic>
        <p:nvPicPr>
          <p:cNvPr id="35" name="그림 34">
            <a:extLst>
              <a:ext uri="{FF2B5EF4-FFF2-40B4-BE49-F238E27FC236}">
                <a16:creationId xmlns:a16="http://schemas.microsoft.com/office/drawing/2014/main" id="{87947C68-3CF9-C0F0-51DC-DF5003AE03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>
            <a:off x="6748123" y="2890469"/>
            <a:ext cx="218293" cy="293231"/>
          </a:xfrm>
          <a:prstGeom prst="rect">
            <a:avLst/>
          </a:prstGeom>
        </p:spPr>
      </p:pic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82B8ADF3-6CF9-4F35-787E-51D2427C413F}"/>
              </a:ext>
            </a:extLst>
          </p:cNvPr>
          <p:cNvSpPr/>
          <p:nvPr/>
        </p:nvSpPr>
        <p:spPr>
          <a:xfrm>
            <a:off x="7825060" y="2859909"/>
            <a:ext cx="547489" cy="185140"/>
          </a:xfrm>
          <a:prstGeom prst="roundRect">
            <a:avLst>
              <a:gd name="adj" fmla="val 5976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D61BA11C-1259-AFF1-BC82-9577F93AA33E}"/>
              </a:ext>
            </a:extLst>
          </p:cNvPr>
          <p:cNvSpPr/>
          <p:nvPr/>
        </p:nvSpPr>
        <p:spPr>
          <a:xfrm>
            <a:off x="7636315" y="2725570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⑤</a:t>
            </a:r>
            <a:endParaRPr lang="en-US" altLang="ko-KR" sz="1100" dirty="0">
              <a:solidFill>
                <a:srgbClr val="FF0000"/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pic>
        <p:nvPicPr>
          <p:cNvPr id="38" name="그림 37">
            <a:extLst>
              <a:ext uri="{FF2B5EF4-FFF2-40B4-BE49-F238E27FC236}">
                <a16:creationId xmlns:a16="http://schemas.microsoft.com/office/drawing/2014/main" id="{28864439-4D58-6AF5-BF19-E89F5729CD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>
            <a:off x="8218496" y="2911047"/>
            <a:ext cx="218293" cy="293231"/>
          </a:xfrm>
          <a:prstGeom prst="rect">
            <a:avLst/>
          </a:prstGeom>
        </p:spPr>
      </p:pic>
      <p:sp>
        <p:nvSpPr>
          <p:cNvPr id="39" name="직사각형 38">
            <a:extLst>
              <a:ext uri="{FF2B5EF4-FFF2-40B4-BE49-F238E27FC236}">
                <a16:creationId xmlns:a16="http://schemas.microsoft.com/office/drawing/2014/main" id="{74832EF7-1D18-F84F-40AB-AE1520E2018B}"/>
              </a:ext>
            </a:extLst>
          </p:cNvPr>
          <p:cNvSpPr/>
          <p:nvPr/>
        </p:nvSpPr>
        <p:spPr>
          <a:xfrm>
            <a:off x="5007987" y="3382371"/>
            <a:ext cx="3480271" cy="1610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④ </a:t>
            </a:r>
            <a:r>
              <a: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영수증 테스트 클릭 </a:t>
            </a:r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/ </a:t>
            </a:r>
            <a:r>
              <a: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프린터 테스트 영수증 출력여부 체크</a:t>
            </a:r>
            <a:endParaRPr lang="en-US" altLang="ko-KR" sz="1000" dirty="0">
              <a:solidFill>
                <a:srgbClr val="FF000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AE94C6C1-58C0-350E-64A6-6BDF47369013}"/>
              </a:ext>
            </a:extLst>
          </p:cNvPr>
          <p:cNvSpPr/>
          <p:nvPr/>
        </p:nvSpPr>
        <p:spPr>
          <a:xfrm>
            <a:off x="5007987" y="3613422"/>
            <a:ext cx="3480271" cy="1610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⑤ </a:t>
            </a:r>
            <a:r>
              <a: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테스트 영수증이 정상 출력되면 설정저장 클릭</a:t>
            </a:r>
            <a:endParaRPr lang="en-US" altLang="ko-KR" sz="1000" dirty="0">
              <a:solidFill>
                <a:srgbClr val="FF000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572679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E2C84A-0A29-B5EC-CBEF-F5A6318D9A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21B340EE-8488-3F52-868E-D1D71B06A40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441" t="780" r="1445"/>
          <a:stretch>
            <a:fillRect/>
          </a:stretch>
        </p:blipFill>
        <p:spPr>
          <a:xfrm>
            <a:off x="4889808" y="1558427"/>
            <a:ext cx="3771471" cy="3773229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67A7BC7D-3AA4-329F-A6AF-6799174E21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911" y="1561356"/>
            <a:ext cx="3783049" cy="3762119"/>
          </a:xfrm>
          <a:prstGeom prst="rect">
            <a:avLst/>
          </a:prstGeom>
        </p:spPr>
      </p:pic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D2F3BE3E-71A3-C4E4-AA54-BD3335E93BD2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43B7CF4C-62D1-58F5-4419-ADCD5474957A}"/>
              </a:ext>
            </a:extLst>
          </p:cNvPr>
          <p:cNvSpPr/>
          <p:nvPr/>
        </p:nvSpPr>
        <p:spPr>
          <a:xfrm>
            <a:off x="251520" y="492913"/>
            <a:ext cx="7272808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■ </a:t>
            </a:r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SETTING : STEP 4.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블루투스 프린터</a:t>
            </a:r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세팅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D54D870D-34BF-4706-DA1B-6630CD482E53}"/>
              </a:ext>
            </a:extLst>
          </p:cNvPr>
          <p:cNvSpPr/>
          <p:nvPr/>
        </p:nvSpPr>
        <p:spPr>
          <a:xfrm>
            <a:off x="178469" y="175083"/>
            <a:ext cx="2161283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메뉴얼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B0EE4DA4-6264-40BD-9C1F-5756915D8140}"/>
              </a:ext>
            </a:extLst>
          </p:cNvPr>
          <p:cNvSpPr/>
          <p:nvPr/>
        </p:nvSpPr>
        <p:spPr>
          <a:xfrm>
            <a:off x="323525" y="1102616"/>
            <a:ext cx="3684497" cy="3796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1. NVCAT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실행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&gt;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프린터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Port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설정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&gt;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저장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&gt;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확인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073D05CD-B4A4-2912-5FBA-D3C608370043}"/>
              </a:ext>
            </a:extLst>
          </p:cNvPr>
          <p:cNvSpPr/>
          <p:nvPr/>
        </p:nvSpPr>
        <p:spPr>
          <a:xfrm>
            <a:off x="804837" y="3552832"/>
            <a:ext cx="1296666" cy="181464"/>
          </a:xfrm>
          <a:prstGeom prst="roundRect">
            <a:avLst>
              <a:gd name="adj" fmla="val 5976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>
            <a:extLst>
              <a:ext uri="{FF2B5EF4-FFF2-40B4-BE49-F238E27FC236}">
                <a16:creationId xmlns:a16="http://schemas.microsoft.com/office/drawing/2014/main" id="{635E97A2-E29C-7F08-A526-6814008BECD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>
            <a:off x="1764345" y="3572214"/>
            <a:ext cx="248865" cy="334298"/>
          </a:xfrm>
          <a:prstGeom prst="rect">
            <a:avLst/>
          </a:prstGeom>
        </p:spPr>
      </p:pic>
      <p:sp>
        <p:nvSpPr>
          <p:cNvPr id="13" name="직사각형 12">
            <a:extLst>
              <a:ext uri="{FF2B5EF4-FFF2-40B4-BE49-F238E27FC236}">
                <a16:creationId xmlns:a16="http://schemas.microsoft.com/office/drawing/2014/main" id="{E5A984C7-4E4D-B2AB-EF26-7F47A3D4807B}"/>
              </a:ext>
            </a:extLst>
          </p:cNvPr>
          <p:cNvSpPr/>
          <p:nvPr/>
        </p:nvSpPr>
        <p:spPr>
          <a:xfrm>
            <a:off x="543783" y="3531314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⑤</a:t>
            </a:r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D38DEF21-5CA4-F4C8-EFAC-0B7018355A7F}"/>
              </a:ext>
            </a:extLst>
          </p:cNvPr>
          <p:cNvSpPr/>
          <p:nvPr/>
        </p:nvSpPr>
        <p:spPr>
          <a:xfrm>
            <a:off x="5724128" y="3557925"/>
            <a:ext cx="826920" cy="509422"/>
          </a:xfrm>
          <a:prstGeom prst="roundRect">
            <a:avLst>
              <a:gd name="adj" fmla="val 5976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3284C06A-706C-B37C-DF0A-4989219F8817}"/>
              </a:ext>
            </a:extLst>
          </p:cNvPr>
          <p:cNvSpPr/>
          <p:nvPr/>
        </p:nvSpPr>
        <p:spPr>
          <a:xfrm>
            <a:off x="5053774" y="3510464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⑥</a:t>
            </a: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C2ADE41E-CDB0-3C65-04D6-92FBAA1CEFD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4395" r="25005" b="19106"/>
          <a:stretch>
            <a:fillRect/>
          </a:stretch>
        </p:blipFill>
        <p:spPr>
          <a:xfrm>
            <a:off x="6144869" y="3819961"/>
            <a:ext cx="248865" cy="334298"/>
          </a:xfrm>
          <a:prstGeom prst="rect">
            <a:avLst/>
          </a:prstGeom>
        </p:spPr>
      </p:pic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DC237ABE-B5BF-F73F-D14E-E141D864F6FE}"/>
              </a:ext>
            </a:extLst>
          </p:cNvPr>
          <p:cNvSpPr/>
          <p:nvPr/>
        </p:nvSpPr>
        <p:spPr>
          <a:xfrm>
            <a:off x="7349356" y="4832670"/>
            <a:ext cx="846000" cy="149382"/>
          </a:xfrm>
          <a:prstGeom prst="roundRect">
            <a:avLst>
              <a:gd name="adj" fmla="val 5976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1E0C332C-25E0-8FC1-782E-688E18330876}"/>
              </a:ext>
            </a:extLst>
          </p:cNvPr>
          <p:cNvSpPr/>
          <p:nvPr/>
        </p:nvSpPr>
        <p:spPr>
          <a:xfrm>
            <a:off x="8040289" y="5089748"/>
            <a:ext cx="576000" cy="149382"/>
          </a:xfrm>
          <a:prstGeom prst="roundRect">
            <a:avLst>
              <a:gd name="adj" fmla="val 5976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0386DA08-B68E-219D-A8AA-691907F68025}"/>
              </a:ext>
            </a:extLst>
          </p:cNvPr>
          <p:cNvSpPr/>
          <p:nvPr/>
        </p:nvSpPr>
        <p:spPr>
          <a:xfrm>
            <a:off x="7120858" y="4785585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⑦</a:t>
            </a: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E106A721-315B-0FFB-4C86-031A9EADB24F}"/>
              </a:ext>
            </a:extLst>
          </p:cNvPr>
          <p:cNvSpPr/>
          <p:nvPr/>
        </p:nvSpPr>
        <p:spPr>
          <a:xfrm>
            <a:off x="7740352" y="5043169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⑧</a:t>
            </a:r>
          </a:p>
        </p:txBody>
      </p:sp>
    </p:spTree>
    <p:extLst>
      <p:ext uri="{BB962C8B-B14F-4D97-AF65-F5344CB8AC3E}">
        <p14:creationId xmlns:p14="http://schemas.microsoft.com/office/powerpoint/2010/main" val="24510964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01F816-B57B-0F51-F1DC-62B129DBA0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E0C93E27-52BB-2B82-FDAD-4F613BAD70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519" y="1506277"/>
            <a:ext cx="4059518" cy="4013462"/>
          </a:xfrm>
          <a:prstGeom prst="rect">
            <a:avLst/>
          </a:prstGeom>
        </p:spPr>
      </p:pic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15B26E90-7336-D5CC-6244-438D13AB751E}"/>
              </a:ext>
            </a:extLst>
          </p:cNvPr>
          <p:cNvCxnSpPr/>
          <p:nvPr/>
        </p:nvCxnSpPr>
        <p:spPr>
          <a:xfrm>
            <a:off x="251520" y="481236"/>
            <a:ext cx="86409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85A01951-4BAB-7EFE-7198-6C4763B5058E}"/>
              </a:ext>
            </a:extLst>
          </p:cNvPr>
          <p:cNvSpPr/>
          <p:nvPr/>
        </p:nvSpPr>
        <p:spPr>
          <a:xfrm>
            <a:off x="251520" y="492913"/>
            <a:ext cx="7272808" cy="4812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■ </a:t>
            </a:r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SETTING : STEP 4.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관련</a:t>
            </a:r>
            <a:r>
              <a: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</a:t>
            </a:r>
            <a:r>
              <a:rPr lang="ko-KR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프로그램 설치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4395200E-6331-B991-63E7-2551000D57AF}"/>
              </a:ext>
            </a:extLst>
          </p:cNvPr>
          <p:cNvSpPr/>
          <p:nvPr/>
        </p:nvSpPr>
        <p:spPr>
          <a:xfrm>
            <a:off x="178469" y="175083"/>
            <a:ext cx="2161283" cy="246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500" dirty="0" err="1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레온포스</a:t>
            </a:r>
            <a:r>
              <a:rPr lang="ko-KR" altLang="en-US" sz="1500" dirty="0">
                <a:solidFill>
                  <a:schemeClr val="tx1"/>
                </a:solidFill>
                <a:latin typeface="G마켓 산스 Bold" panose="02000000000000000000" pitchFamily="50" charset="-127"/>
                <a:ea typeface="G마켓 산스 Bold" panose="02000000000000000000" pitchFamily="50" charset="-127"/>
              </a:rPr>
              <a:t> 결제 메뉴얼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3613F70B-D8B5-226B-DD7E-1F9B383CC3CA}"/>
              </a:ext>
            </a:extLst>
          </p:cNvPr>
          <p:cNvSpPr/>
          <p:nvPr/>
        </p:nvSpPr>
        <p:spPr>
          <a:xfrm>
            <a:off x="251518" y="1109650"/>
            <a:ext cx="8280921" cy="3796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2. NVCAT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설치 및 실행</a:t>
            </a:r>
            <a:b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</a:b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CA3087B4-6F83-C1E4-ECEF-E78ECD81F863}"/>
              </a:ext>
            </a:extLst>
          </p:cNvPr>
          <p:cNvSpPr/>
          <p:nvPr/>
        </p:nvSpPr>
        <p:spPr>
          <a:xfrm>
            <a:off x="697857" y="2252858"/>
            <a:ext cx="633783" cy="132339"/>
          </a:xfrm>
          <a:prstGeom prst="roundRect">
            <a:avLst>
              <a:gd name="adj" fmla="val 20745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4F7D0284-826B-8352-BBD0-26017766CC0B}"/>
              </a:ext>
            </a:extLst>
          </p:cNvPr>
          <p:cNvSpPr/>
          <p:nvPr/>
        </p:nvSpPr>
        <p:spPr>
          <a:xfrm>
            <a:off x="693094" y="2386206"/>
            <a:ext cx="782562" cy="132339"/>
          </a:xfrm>
          <a:prstGeom prst="roundRect">
            <a:avLst>
              <a:gd name="adj" fmla="val 20745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53AE9AE7-F1F7-53BC-B6FF-47FB893CEB59}"/>
              </a:ext>
            </a:extLst>
          </p:cNvPr>
          <p:cNvSpPr/>
          <p:nvPr/>
        </p:nvSpPr>
        <p:spPr>
          <a:xfrm>
            <a:off x="2675977" y="2370907"/>
            <a:ext cx="1377678" cy="155693"/>
          </a:xfrm>
          <a:prstGeom prst="roundRect">
            <a:avLst>
              <a:gd name="adj" fmla="val 20745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17F656C6-16B8-2CFE-3E5B-4247EDA7BEED}"/>
              </a:ext>
            </a:extLst>
          </p:cNvPr>
          <p:cNvSpPr/>
          <p:nvPr/>
        </p:nvSpPr>
        <p:spPr>
          <a:xfrm>
            <a:off x="1610146" y="2627188"/>
            <a:ext cx="720080" cy="144016"/>
          </a:xfrm>
          <a:prstGeom prst="roundRect">
            <a:avLst>
              <a:gd name="adj" fmla="val 20745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9E2B3987-C1E5-65C0-62C5-53C66BFF93AD}"/>
              </a:ext>
            </a:extLst>
          </p:cNvPr>
          <p:cNvSpPr/>
          <p:nvPr/>
        </p:nvSpPr>
        <p:spPr>
          <a:xfrm>
            <a:off x="803768" y="3268747"/>
            <a:ext cx="1391967" cy="144016"/>
          </a:xfrm>
          <a:prstGeom prst="roundRect">
            <a:avLst>
              <a:gd name="adj" fmla="val 20745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0563AD93-0426-539A-E7D6-2015A58844E5}"/>
              </a:ext>
            </a:extLst>
          </p:cNvPr>
          <p:cNvSpPr/>
          <p:nvPr/>
        </p:nvSpPr>
        <p:spPr>
          <a:xfrm>
            <a:off x="803768" y="3616243"/>
            <a:ext cx="1391967" cy="144016"/>
          </a:xfrm>
          <a:prstGeom prst="roundRect">
            <a:avLst>
              <a:gd name="adj" fmla="val 20745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AFD46F25-CC81-56AA-2FB6-C7553D7A1599}"/>
              </a:ext>
            </a:extLst>
          </p:cNvPr>
          <p:cNvSpPr/>
          <p:nvPr/>
        </p:nvSpPr>
        <p:spPr>
          <a:xfrm>
            <a:off x="1043609" y="3802145"/>
            <a:ext cx="1080120" cy="144016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7AAD1301-B0DD-A87E-A1EA-A157E534029E}"/>
              </a:ext>
            </a:extLst>
          </p:cNvPr>
          <p:cNvSpPr/>
          <p:nvPr/>
        </p:nvSpPr>
        <p:spPr>
          <a:xfrm>
            <a:off x="2344515" y="3802145"/>
            <a:ext cx="1440160" cy="144016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61525A9D-8BB2-AC4B-26DF-B1753B891ABB}"/>
              </a:ext>
            </a:extLst>
          </p:cNvPr>
          <p:cNvSpPr/>
          <p:nvPr/>
        </p:nvSpPr>
        <p:spPr>
          <a:xfrm>
            <a:off x="952592" y="4718590"/>
            <a:ext cx="873578" cy="144016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12D1B7EA-9C9E-9C86-E567-EABD22A7E8AE}"/>
              </a:ext>
            </a:extLst>
          </p:cNvPr>
          <p:cNvSpPr/>
          <p:nvPr/>
        </p:nvSpPr>
        <p:spPr>
          <a:xfrm>
            <a:off x="952592" y="4881656"/>
            <a:ext cx="873578" cy="144016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BD219C4-F15B-AEA8-490D-F751B6976E9D}"/>
              </a:ext>
            </a:extLst>
          </p:cNvPr>
          <p:cNvSpPr/>
          <p:nvPr/>
        </p:nvSpPr>
        <p:spPr>
          <a:xfrm>
            <a:off x="1907704" y="4702150"/>
            <a:ext cx="936104" cy="179506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사각형: 둥근 모서리 30">
            <a:extLst>
              <a:ext uri="{FF2B5EF4-FFF2-40B4-BE49-F238E27FC236}">
                <a16:creationId xmlns:a16="http://schemas.microsoft.com/office/drawing/2014/main" id="{DFB1A9CB-3F4A-E7A5-5672-95CA59F0197D}"/>
              </a:ext>
            </a:extLst>
          </p:cNvPr>
          <p:cNvSpPr/>
          <p:nvPr/>
        </p:nvSpPr>
        <p:spPr>
          <a:xfrm>
            <a:off x="2892001" y="4870741"/>
            <a:ext cx="936104" cy="179506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FF33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B6ECAD1D-A2BD-6D2F-3BE1-19466A131D6A}"/>
              </a:ext>
            </a:extLst>
          </p:cNvPr>
          <p:cNvSpPr/>
          <p:nvPr/>
        </p:nvSpPr>
        <p:spPr>
          <a:xfrm>
            <a:off x="4571998" y="2129178"/>
            <a:ext cx="2952330" cy="12323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200000"/>
              </a:lnSpc>
            </a:pP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1~6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번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: 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체크박스 선택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  <a:p>
            <a:pPr>
              <a:lnSpc>
                <a:spcPct val="200000"/>
              </a:lnSpc>
            </a:pP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7~8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번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: 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해당 지점 정보 입력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  <a:p>
            <a:pPr>
              <a:lnSpc>
                <a:spcPct val="200000"/>
              </a:lnSpc>
            </a:pP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9~13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번 </a:t>
            </a:r>
            <a:r>
              <a: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:  </a:t>
            </a:r>
            <a:r>
              <a: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순차적으로 선택</a:t>
            </a: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  <a:p>
            <a:pPr>
              <a:lnSpc>
                <a:spcPct val="200000"/>
              </a:lnSpc>
            </a:pPr>
            <a:endParaRPr lang="en-US" altLang="ko-KR" sz="1100" dirty="0">
              <a:solidFill>
                <a:schemeClr val="tx1">
                  <a:lumMod val="75000"/>
                  <a:lumOff val="2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9A4A6421-24DE-1168-BB3E-545FF2F0F206}"/>
              </a:ext>
            </a:extLst>
          </p:cNvPr>
          <p:cNvSpPr/>
          <p:nvPr/>
        </p:nvSpPr>
        <p:spPr>
          <a:xfrm>
            <a:off x="452940" y="2200870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①</a:t>
            </a: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E2B00889-9938-35BD-6E68-880170C48D66}"/>
              </a:ext>
            </a:extLst>
          </p:cNvPr>
          <p:cNvSpPr/>
          <p:nvPr/>
        </p:nvSpPr>
        <p:spPr>
          <a:xfrm>
            <a:off x="454620" y="2338981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②</a:t>
            </a: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15E2474E-CB98-21E3-E942-B55774038C93}"/>
              </a:ext>
            </a:extLst>
          </p:cNvPr>
          <p:cNvSpPr/>
          <p:nvPr/>
        </p:nvSpPr>
        <p:spPr>
          <a:xfrm>
            <a:off x="2432177" y="2329629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③</a:t>
            </a: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D5273A1E-4999-2BF8-0D7B-8646E4323FCF}"/>
              </a:ext>
            </a:extLst>
          </p:cNvPr>
          <p:cNvSpPr/>
          <p:nvPr/>
        </p:nvSpPr>
        <p:spPr>
          <a:xfrm>
            <a:off x="1371672" y="2570518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④</a:t>
            </a: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3E01EE35-E4D8-BEEF-26AF-A774EA7F41BE}"/>
              </a:ext>
            </a:extLst>
          </p:cNvPr>
          <p:cNvSpPr/>
          <p:nvPr/>
        </p:nvSpPr>
        <p:spPr>
          <a:xfrm>
            <a:off x="549078" y="3213827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⑤</a:t>
            </a: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996C310E-80CC-F2A4-8037-09E4A256A513}"/>
              </a:ext>
            </a:extLst>
          </p:cNvPr>
          <p:cNvSpPr/>
          <p:nvPr/>
        </p:nvSpPr>
        <p:spPr>
          <a:xfrm>
            <a:off x="549078" y="3569104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⑥</a:t>
            </a:r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99208522-2992-51E8-3FB5-BD9398F50330}"/>
              </a:ext>
            </a:extLst>
          </p:cNvPr>
          <p:cNvSpPr/>
          <p:nvPr/>
        </p:nvSpPr>
        <p:spPr>
          <a:xfrm>
            <a:off x="795045" y="3756553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⑦</a:t>
            </a:r>
          </a:p>
        </p:txBody>
      </p:sp>
      <p:sp>
        <p:nvSpPr>
          <p:cNvPr id="42" name="직사각형 41">
            <a:extLst>
              <a:ext uri="{FF2B5EF4-FFF2-40B4-BE49-F238E27FC236}">
                <a16:creationId xmlns:a16="http://schemas.microsoft.com/office/drawing/2014/main" id="{C6F7F2B0-7708-91C0-274E-4566E1968835}"/>
              </a:ext>
            </a:extLst>
          </p:cNvPr>
          <p:cNvSpPr/>
          <p:nvPr/>
        </p:nvSpPr>
        <p:spPr>
          <a:xfrm>
            <a:off x="2106041" y="3754936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⑧</a:t>
            </a:r>
          </a:p>
        </p:txBody>
      </p: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C8486703-16D4-8C7C-C53E-89CC2C33948B}"/>
              </a:ext>
            </a:extLst>
          </p:cNvPr>
          <p:cNvSpPr/>
          <p:nvPr/>
        </p:nvSpPr>
        <p:spPr>
          <a:xfrm>
            <a:off x="716909" y="4662463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⑨</a:t>
            </a:r>
          </a:p>
        </p:txBody>
      </p:sp>
      <p:sp>
        <p:nvSpPr>
          <p:cNvPr id="44" name="직사각형 43">
            <a:extLst>
              <a:ext uri="{FF2B5EF4-FFF2-40B4-BE49-F238E27FC236}">
                <a16:creationId xmlns:a16="http://schemas.microsoft.com/office/drawing/2014/main" id="{3D2A561F-8BEC-E166-598B-585B58EDF593}"/>
              </a:ext>
            </a:extLst>
          </p:cNvPr>
          <p:cNvSpPr/>
          <p:nvPr/>
        </p:nvSpPr>
        <p:spPr>
          <a:xfrm>
            <a:off x="722235" y="4825531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⑩</a:t>
            </a:r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id="{040BC5FD-3C49-2F96-A843-E97343107299}"/>
              </a:ext>
            </a:extLst>
          </p:cNvPr>
          <p:cNvSpPr/>
          <p:nvPr/>
        </p:nvSpPr>
        <p:spPr>
          <a:xfrm>
            <a:off x="2651599" y="4844582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⑪</a:t>
            </a:r>
          </a:p>
        </p:txBody>
      </p: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4E024D96-25DF-D980-2F9E-40C9B634DDA5}"/>
              </a:ext>
            </a:extLst>
          </p:cNvPr>
          <p:cNvSpPr/>
          <p:nvPr/>
        </p:nvSpPr>
        <p:spPr>
          <a:xfrm>
            <a:off x="1691680" y="4577216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⑫</a:t>
            </a:r>
          </a:p>
        </p:txBody>
      </p: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F69E58EA-BF2D-38F7-56A6-6447BC4DBD2B}"/>
              </a:ext>
            </a:extLst>
          </p:cNvPr>
          <p:cNvSpPr/>
          <p:nvPr/>
        </p:nvSpPr>
        <p:spPr>
          <a:xfrm>
            <a:off x="3455141" y="5089748"/>
            <a:ext cx="305719" cy="22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dirty="0">
                <a:solidFill>
                  <a:srgbClr val="FF000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⑬</a:t>
            </a:r>
          </a:p>
        </p:txBody>
      </p:sp>
    </p:spTree>
    <p:extLst>
      <p:ext uri="{BB962C8B-B14F-4D97-AF65-F5344CB8AC3E}">
        <p14:creationId xmlns:p14="http://schemas.microsoft.com/office/powerpoint/2010/main" val="23300167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5559</TotalTime>
  <Words>797</Words>
  <Application>Microsoft Office PowerPoint</Application>
  <PresentationFormat>화면 슬라이드 쇼(16:10)</PresentationFormat>
  <Paragraphs>190</Paragraphs>
  <Slides>28</Slides>
  <Notes>27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28</vt:i4>
      </vt:variant>
    </vt:vector>
  </HeadingPairs>
  <TitlesOfParts>
    <vt:vector size="36" baseType="lpstr">
      <vt:lpstr>Arial Black</vt:lpstr>
      <vt:lpstr>나눔고딕</vt:lpstr>
      <vt:lpstr>배달의민족 도현</vt:lpstr>
      <vt:lpstr>G마켓 산스 Bold</vt:lpstr>
      <vt:lpstr>Arial</vt:lpstr>
      <vt:lpstr>맑은 고딕</vt:lpstr>
      <vt:lpstr>여기어때 잘난체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영기 강</cp:lastModifiedBy>
  <cp:revision>259</cp:revision>
  <cp:lastPrinted>2018-10-08T04:04:48Z</cp:lastPrinted>
  <dcterms:created xsi:type="dcterms:W3CDTF">2015-03-20T10:20:08Z</dcterms:created>
  <dcterms:modified xsi:type="dcterms:W3CDTF">2026-01-04T03:47:35Z</dcterms:modified>
</cp:coreProperties>
</file>